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7" r:id="rId3"/>
    <p:sldId id="298" r:id="rId4"/>
    <p:sldId id="291" r:id="rId5"/>
    <p:sldId id="283" r:id="rId6"/>
    <p:sldId id="301" r:id="rId7"/>
    <p:sldId id="282" r:id="rId8"/>
    <p:sldId id="285" r:id="rId9"/>
    <p:sldId id="260" r:id="rId10"/>
    <p:sldId id="284" r:id="rId11"/>
    <p:sldId id="278" r:id="rId12"/>
    <p:sldId id="267" r:id="rId13"/>
    <p:sldId id="292" r:id="rId14"/>
    <p:sldId id="271" r:id="rId15"/>
    <p:sldId id="262" r:id="rId16"/>
    <p:sldId id="263" r:id="rId17"/>
    <p:sldId id="264" r:id="rId18"/>
    <p:sldId id="265" r:id="rId19"/>
    <p:sldId id="272" r:id="rId20"/>
    <p:sldId id="274" r:id="rId21"/>
    <p:sldId id="279" r:id="rId22"/>
    <p:sldId id="299" r:id="rId23"/>
    <p:sldId id="294" r:id="rId24"/>
    <p:sldId id="295" r:id="rId25"/>
    <p:sldId id="268" r:id="rId26"/>
    <p:sldId id="286" r:id="rId27"/>
    <p:sldId id="290" r:id="rId28"/>
    <p:sldId id="257" r:id="rId29"/>
    <p:sldId id="300" r:id="rId30"/>
    <p:sldId id="289" r:id="rId31"/>
    <p:sldId id="296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A40000"/>
    <a:srgbClr val="FFFFFF"/>
    <a:srgbClr val="F64836"/>
    <a:srgbClr val="C91B09"/>
    <a:srgbClr val="DC1E0A"/>
    <a:srgbClr val="F53E2B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rentice" userId="e81059d6-1d4c-4dd6-8d2a-a3e14d37195e" providerId="ADAL" clId="{B538B4CA-3230-43DC-83FD-FD4555B00321}"/>
    <pc:docChg chg="undo custSel modSld">
      <pc:chgData name="James Prentice" userId="e81059d6-1d4c-4dd6-8d2a-a3e14d37195e" providerId="ADAL" clId="{B538B4CA-3230-43DC-83FD-FD4555B00321}" dt="2025-09-18T07:48:50.796" v="571" actId="1036"/>
      <pc:docMkLst>
        <pc:docMk/>
      </pc:docMkLst>
      <pc:sldChg chg="modSp mod">
        <pc:chgData name="James Prentice" userId="e81059d6-1d4c-4dd6-8d2a-a3e14d37195e" providerId="ADAL" clId="{B538B4CA-3230-43DC-83FD-FD4555B00321}" dt="2025-09-18T07:30:12.265" v="541" actId="14100"/>
        <pc:sldMkLst>
          <pc:docMk/>
          <pc:sldMk cId="1091401532" sldId="257"/>
        </pc:sldMkLst>
        <pc:spChg chg="mod">
          <ac:chgData name="James Prentice" userId="e81059d6-1d4c-4dd6-8d2a-a3e14d37195e" providerId="ADAL" clId="{B538B4CA-3230-43DC-83FD-FD4555B00321}" dt="2025-09-18T07:30:12.265" v="541" actId="14100"/>
          <ac:spMkLst>
            <pc:docMk/>
            <pc:sldMk cId="1091401532" sldId="257"/>
            <ac:spMk id="2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09:06.214" v="227" actId="20577"/>
        <pc:sldMkLst>
          <pc:docMk/>
          <pc:sldMk cId="338426646" sldId="260"/>
        </pc:sldMkLst>
        <pc:spChg chg="mod">
          <ac:chgData name="James Prentice" userId="e81059d6-1d4c-4dd6-8d2a-a3e14d37195e" providerId="ADAL" clId="{B538B4CA-3230-43DC-83FD-FD4555B00321}" dt="2025-09-18T07:09:06.214" v="227" actId="20577"/>
          <ac:spMkLst>
            <pc:docMk/>
            <pc:sldMk cId="338426646" sldId="260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43:05.863" v="564" actId="114"/>
        <pc:sldMkLst>
          <pc:docMk/>
          <pc:sldMk cId="4018305193" sldId="261"/>
        </pc:sldMkLst>
        <pc:spChg chg="mod">
          <ac:chgData name="James Prentice" userId="e81059d6-1d4c-4dd6-8d2a-a3e14d37195e" providerId="ADAL" clId="{B538B4CA-3230-43DC-83FD-FD4555B00321}" dt="2025-09-18T07:43:05.863" v="564" actId="114"/>
          <ac:spMkLst>
            <pc:docMk/>
            <pc:sldMk cId="4018305193" sldId="261"/>
            <ac:spMk id="3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18:12.516" v="337" actId="1037"/>
        <pc:sldMkLst>
          <pc:docMk/>
          <pc:sldMk cId="1951142089" sldId="263"/>
        </pc:sldMkLst>
        <pc:spChg chg="mod">
          <ac:chgData name="James Prentice" userId="e81059d6-1d4c-4dd6-8d2a-a3e14d37195e" providerId="ADAL" clId="{B538B4CA-3230-43DC-83FD-FD4555B00321}" dt="2025-09-18T07:18:12.516" v="337" actId="1037"/>
          <ac:spMkLst>
            <pc:docMk/>
            <pc:sldMk cId="1951142089" sldId="263"/>
            <ac:spMk id="6" creationId="{00000000-0000-0000-0000-000000000000}"/>
          </ac:spMkLst>
        </pc:spChg>
        <pc:picChg chg="mod">
          <ac:chgData name="James Prentice" userId="e81059d6-1d4c-4dd6-8d2a-a3e14d37195e" providerId="ADAL" clId="{B538B4CA-3230-43DC-83FD-FD4555B00321}" dt="2025-09-18T07:18:09.136" v="331" actId="1035"/>
          <ac:picMkLst>
            <pc:docMk/>
            <pc:sldMk cId="1951142089" sldId="263"/>
            <ac:picMk id="3" creationId="{00000000-0000-0000-0000-000000000000}"/>
          </ac:picMkLst>
        </pc:picChg>
      </pc:sldChg>
      <pc:sldChg chg="modSp mod">
        <pc:chgData name="James Prentice" userId="e81059d6-1d4c-4dd6-8d2a-a3e14d37195e" providerId="ADAL" clId="{B538B4CA-3230-43DC-83FD-FD4555B00321}" dt="2025-09-18T07:21:59.189" v="487" actId="20577"/>
        <pc:sldMkLst>
          <pc:docMk/>
          <pc:sldMk cId="3671102026" sldId="264"/>
        </pc:sldMkLst>
        <pc:spChg chg="mod">
          <ac:chgData name="James Prentice" userId="e81059d6-1d4c-4dd6-8d2a-a3e14d37195e" providerId="ADAL" clId="{B538B4CA-3230-43DC-83FD-FD4555B00321}" dt="2025-09-18T07:21:59.189" v="487" actId="20577"/>
          <ac:spMkLst>
            <pc:docMk/>
            <pc:sldMk cId="3671102026" sldId="264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48:50.796" v="571" actId="1036"/>
        <pc:sldMkLst>
          <pc:docMk/>
          <pc:sldMk cId="3052128093" sldId="265"/>
        </pc:sldMkLst>
        <pc:spChg chg="mod">
          <ac:chgData name="James Prentice" userId="e81059d6-1d4c-4dd6-8d2a-a3e14d37195e" providerId="ADAL" clId="{B538B4CA-3230-43DC-83FD-FD4555B00321}" dt="2025-09-18T07:48:50.796" v="571" actId="1036"/>
          <ac:spMkLst>
            <pc:docMk/>
            <pc:sldMk cId="3052128093" sldId="265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12:14.870" v="254" actId="20577"/>
        <pc:sldMkLst>
          <pc:docMk/>
          <pc:sldMk cId="3302046879" sldId="267"/>
        </pc:sldMkLst>
        <pc:spChg chg="mod">
          <ac:chgData name="James Prentice" userId="e81059d6-1d4c-4dd6-8d2a-a3e14d37195e" providerId="ADAL" clId="{B538B4CA-3230-43DC-83FD-FD4555B00321}" dt="2025-09-18T07:12:14.870" v="254" actId="20577"/>
          <ac:spMkLst>
            <pc:docMk/>
            <pc:sldMk cId="3302046879" sldId="267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17:21.453" v="292" actId="20577"/>
        <pc:sldMkLst>
          <pc:docMk/>
          <pc:sldMk cId="2733767571" sldId="271"/>
        </pc:sldMkLst>
        <pc:spChg chg="mod">
          <ac:chgData name="James Prentice" userId="e81059d6-1d4c-4dd6-8d2a-a3e14d37195e" providerId="ADAL" clId="{B538B4CA-3230-43DC-83FD-FD4555B00321}" dt="2025-09-18T07:17:21.453" v="292" actId="20577"/>
          <ac:spMkLst>
            <pc:docMk/>
            <pc:sldMk cId="2733767571" sldId="271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24:56.859" v="499" actId="20577"/>
        <pc:sldMkLst>
          <pc:docMk/>
          <pc:sldMk cId="2290523696" sldId="274"/>
        </pc:sldMkLst>
        <pc:spChg chg="mod">
          <ac:chgData name="James Prentice" userId="e81059d6-1d4c-4dd6-8d2a-a3e14d37195e" providerId="ADAL" clId="{B538B4CA-3230-43DC-83FD-FD4555B00321}" dt="2025-09-18T07:24:56.859" v="499" actId="20577"/>
          <ac:spMkLst>
            <pc:docMk/>
            <pc:sldMk cId="2290523696" sldId="274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05:07.089" v="184" actId="14100"/>
        <pc:sldMkLst>
          <pc:docMk/>
          <pc:sldMk cId="4193383630" sldId="277"/>
        </pc:sldMkLst>
        <pc:spChg chg="mod">
          <ac:chgData name="James Prentice" userId="e81059d6-1d4c-4dd6-8d2a-a3e14d37195e" providerId="ADAL" clId="{B538B4CA-3230-43DC-83FD-FD4555B00321}" dt="2025-09-18T07:05:07.089" v="184" actId="14100"/>
          <ac:spMkLst>
            <pc:docMk/>
            <pc:sldMk cId="4193383630" sldId="277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26:01.696" v="503" actId="20577"/>
        <pc:sldMkLst>
          <pc:docMk/>
          <pc:sldMk cId="64758069" sldId="279"/>
        </pc:sldMkLst>
        <pc:spChg chg="mod">
          <ac:chgData name="James Prentice" userId="e81059d6-1d4c-4dd6-8d2a-a3e14d37195e" providerId="ADAL" clId="{B538B4CA-3230-43DC-83FD-FD4555B00321}" dt="2025-09-18T07:26:01.696" v="503" actId="20577"/>
          <ac:spMkLst>
            <pc:docMk/>
            <pc:sldMk cId="64758069" sldId="279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25:11.780" v="502" actId="20577"/>
        <pc:sldMkLst>
          <pc:docMk/>
          <pc:sldMk cId="2253806351" sldId="281"/>
        </pc:sldMkLst>
        <pc:spChg chg="mod">
          <ac:chgData name="James Prentice" userId="e81059d6-1d4c-4dd6-8d2a-a3e14d37195e" providerId="ADAL" clId="{B538B4CA-3230-43DC-83FD-FD4555B00321}" dt="2025-09-18T07:25:11.780" v="502" actId="20577"/>
          <ac:spMkLst>
            <pc:docMk/>
            <pc:sldMk cId="2253806351" sldId="281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47:04.408" v="566" actId="20577"/>
        <pc:sldMkLst>
          <pc:docMk/>
          <pc:sldMk cId="3575438541" sldId="282"/>
        </pc:sldMkLst>
        <pc:spChg chg="mod">
          <ac:chgData name="James Prentice" userId="e81059d6-1d4c-4dd6-8d2a-a3e14d37195e" providerId="ADAL" clId="{B538B4CA-3230-43DC-83FD-FD4555B00321}" dt="2025-09-18T07:47:04.408" v="566" actId="20577"/>
          <ac:spMkLst>
            <pc:docMk/>
            <pc:sldMk cId="3575438541" sldId="282"/>
            <ac:spMk id="7" creationId="{00000000-0000-0000-0000-000000000000}"/>
          </ac:spMkLst>
        </pc:spChg>
        <pc:picChg chg="mod">
          <ac:chgData name="James Prentice" userId="e81059d6-1d4c-4dd6-8d2a-a3e14d37195e" providerId="ADAL" clId="{B538B4CA-3230-43DC-83FD-FD4555B00321}" dt="2025-09-18T07:08:04.184" v="195" actId="14100"/>
          <ac:picMkLst>
            <pc:docMk/>
            <pc:sldMk cId="3575438541" sldId="282"/>
            <ac:picMk id="2" creationId="{00000000-0000-0000-0000-000000000000}"/>
          </ac:picMkLst>
        </pc:picChg>
      </pc:sldChg>
      <pc:sldChg chg="modSp mod">
        <pc:chgData name="James Prentice" userId="e81059d6-1d4c-4dd6-8d2a-a3e14d37195e" providerId="ADAL" clId="{B538B4CA-3230-43DC-83FD-FD4555B00321}" dt="2025-09-18T07:11:10.579" v="228" actId="20577"/>
        <pc:sldMkLst>
          <pc:docMk/>
          <pc:sldMk cId="3122855730" sldId="284"/>
        </pc:sldMkLst>
        <pc:spChg chg="mod">
          <ac:chgData name="James Prentice" userId="e81059d6-1d4c-4dd6-8d2a-a3e14d37195e" providerId="ADAL" clId="{B538B4CA-3230-43DC-83FD-FD4555B00321}" dt="2025-09-18T07:11:10.579" v="228" actId="20577"/>
          <ac:spMkLst>
            <pc:docMk/>
            <pc:sldMk cId="3122855730" sldId="284"/>
            <ac:spMk id="6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31:15.143" v="557" actId="1076"/>
        <pc:sldMkLst>
          <pc:docMk/>
          <pc:sldMk cId="2958267404" sldId="286"/>
        </pc:sldMkLst>
        <pc:spChg chg="mod">
          <ac:chgData name="James Prentice" userId="e81059d6-1d4c-4dd6-8d2a-a3e14d37195e" providerId="ADAL" clId="{B538B4CA-3230-43DC-83FD-FD4555B00321}" dt="2025-09-18T07:31:02.678" v="556" actId="1076"/>
          <ac:spMkLst>
            <pc:docMk/>
            <pc:sldMk cId="2958267404" sldId="286"/>
            <ac:spMk id="2" creationId="{00000000-0000-0000-0000-000000000000}"/>
          </ac:spMkLst>
        </pc:spChg>
        <pc:spChg chg="mod">
          <ac:chgData name="James Prentice" userId="e81059d6-1d4c-4dd6-8d2a-a3e14d37195e" providerId="ADAL" clId="{B538B4CA-3230-43DC-83FD-FD4555B00321}" dt="2025-09-18T07:31:15.143" v="557" actId="1076"/>
          <ac:spMkLst>
            <pc:docMk/>
            <pc:sldMk cId="2958267404" sldId="286"/>
            <ac:spMk id="10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26:32.449" v="513" actId="20577"/>
        <pc:sldMkLst>
          <pc:docMk/>
          <pc:sldMk cId="1556903602" sldId="288"/>
        </pc:sldMkLst>
        <pc:spChg chg="mod">
          <ac:chgData name="James Prentice" userId="e81059d6-1d4c-4dd6-8d2a-a3e14d37195e" providerId="ADAL" clId="{B538B4CA-3230-43DC-83FD-FD4555B00321}" dt="2025-09-18T07:26:32.449" v="513" actId="20577"/>
          <ac:spMkLst>
            <pc:docMk/>
            <pc:sldMk cId="1556903602" sldId="288"/>
            <ac:spMk id="2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26:51.301" v="516" actId="313"/>
        <pc:sldMkLst>
          <pc:docMk/>
          <pc:sldMk cId="835548760" sldId="290"/>
        </pc:sldMkLst>
        <pc:spChg chg="mod">
          <ac:chgData name="James Prentice" userId="e81059d6-1d4c-4dd6-8d2a-a3e14d37195e" providerId="ADAL" clId="{B538B4CA-3230-43DC-83FD-FD4555B00321}" dt="2025-09-18T07:26:51.301" v="516" actId="313"/>
          <ac:spMkLst>
            <pc:docMk/>
            <pc:sldMk cId="835548760" sldId="290"/>
            <ac:spMk id="2" creationId="{00000000-0000-0000-0000-000000000000}"/>
          </ac:spMkLst>
        </pc:spChg>
      </pc:sldChg>
      <pc:sldChg chg="modSp mod">
        <pc:chgData name="James Prentice" userId="e81059d6-1d4c-4dd6-8d2a-a3e14d37195e" providerId="ADAL" clId="{B538B4CA-3230-43DC-83FD-FD4555B00321}" dt="2025-09-18T07:01:59.888" v="93" actId="1076"/>
        <pc:sldMkLst>
          <pc:docMk/>
          <pc:sldMk cId="1962159443" sldId="291"/>
        </pc:sldMkLst>
        <pc:spChg chg="mod">
          <ac:chgData name="James Prentice" userId="e81059d6-1d4c-4dd6-8d2a-a3e14d37195e" providerId="ADAL" clId="{B538B4CA-3230-43DC-83FD-FD4555B00321}" dt="2025-09-18T07:01:50.702" v="90" actId="20577"/>
          <ac:spMkLst>
            <pc:docMk/>
            <pc:sldMk cId="1962159443" sldId="291"/>
            <ac:spMk id="6" creationId="{00000000-0000-0000-0000-000000000000}"/>
          </ac:spMkLst>
        </pc:spChg>
        <pc:spChg chg="mod">
          <ac:chgData name="James Prentice" userId="e81059d6-1d4c-4dd6-8d2a-a3e14d37195e" providerId="ADAL" clId="{B538B4CA-3230-43DC-83FD-FD4555B00321}" dt="2025-09-18T07:01:59.888" v="93" actId="1076"/>
          <ac:spMkLst>
            <pc:docMk/>
            <pc:sldMk cId="1962159443" sldId="291"/>
            <ac:spMk id="7" creationId="{00000000-0000-0000-0000-000000000000}"/>
          </ac:spMkLst>
        </pc:spChg>
        <pc:picChg chg="mod">
          <ac:chgData name="James Prentice" userId="e81059d6-1d4c-4dd6-8d2a-a3e14d37195e" providerId="ADAL" clId="{B538B4CA-3230-43DC-83FD-FD4555B00321}" dt="2025-09-18T07:01:56.763" v="92" actId="1076"/>
          <ac:picMkLst>
            <pc:docMk/>
            <pc:sldMk cId="1962159443" sldId="291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4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0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93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4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80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2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5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6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2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6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AC32-B3AF-4869-B4A6-79F97AAA86A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0B0A0E-4202-44D0-9566-77448707B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4947" y="723207"/>
            <a:ext cx="8037366" cy="1788610"/>
          </a:xfrm>
        </p:spPr>
        <p:txBody>
          <a:bodyPr>
            <a:noAutofit/>
          </a:bodyPr>
          <a:lstStyle/>
          <a:p>
            <a:pPr algn="l"/>
            <a:r>
              <a:rPr lang="en-GB" sz="6200" dirty="0" smtClean="0">
                <a:solidFill>
                  <a:srgbClr val="860000"/>
                </a:solidFill>
                <a:latin typeface="Perpetua" panose="02020502060401020303" pitchFamily="18" charset="0"/>
              </a:rPr>
              <a:t>2024 Labour voters, where are they now &amp; Why</a:t>
            </a:r>
            <a:endParaRPr lang="en-GB" sz="6200" dirty="0">
              <a:solidFill>
                <a:srgbClr val="860000"/>
              </a:solidFill>
              <a:latin typeface="Perpetua" panose="02020502060401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7117" y="3049580"/>
            <a:ext cx="519302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>
                <a:solidFill>
                  <a:srgbClr val="860000"/>
                </a:solidFill>
                <a:latin typeface="Perpetua" panose="02020502060401020303" pitchFamily="18" charset="0"/>
              </a:rPr>
              <a:t>By </a:t>
            </a:r>
            <a:r>
              <a:rPr lang="en-GB" sz="4800" dirty="0" err="1" smtClean="0">
                <a:solidFill>
                  <a:srgbClr val="860000"/>
                </a:solidFill>
                <a:latin typeface="Perpetua" panose="02020502060401020303" pitchFamily="18" charset="0"/>
              </a:rPr>
              <a:t>Dr.</a:t>
            </a:r>
            <a:r>
              <a:rPr lang="en-GB" sz="4800" dirty="0" smtClean="0">
                <a:solidFill>
                  <a:srgbClr val="860000"/>
                </a:solidFill>
                <a:latin typeface="Perpetua" panose="02020502060401020303" pitchFamily="18" charset="0"/>
              </a:rPr>
              <a:t> James </a:t>
            </a:r>
            <a:r>
              <a:rPr lang="en-GB" sz="5200" dirty="0">
                <a:solidFill>
                  <a:srgbClr val="860000"/>
                </a:solidFill>
                <a:latin typeface="Perpetua" panose="02020502060401020303" pitchFamily="18" charset="0"/>
              </a:rPr>
              <a:t>Prentice</a:t>
            </a:r>
          </a:p>
          <a:p>
            <a:pPr algn="ctr"/>
            <a:r>
              <a:rPr lang="en-GB" sz="4800" dirty="0" smtClean="0">
                <a:solidFill>
                  <a:srgbClr val="860000"/>
                </a:solidFill>
                <a:latin typeface="Perpetua" panose="02020502060401020303" pitchFamily="18" charset="0"/>
              </a:rPr>
              <a:t>Lead Researcher of </a:t>
            </a:r>
          </a:p>
          <a:p>
            <a:pPr algn="ctr"/>
            <a:r>
              <a:rPr lang="en-GB" sz="4800" dirty="0" smtClean="0">
                <a:solidFill>
                  <a:srgbClr val="860000"/>
                </a:solidFill>
                <a:latin typeface="Perpetua" panose="02020502060401020303" pitchFamily="18" charset="0"/>
              </a:rPr>
              <a:t>Capture Politics</a:t>
            </a:r>
            <a:endParaRPr lang="en-GB" sz="4800" dirty="0">
              <a:solidFill>
                <a:srgbClr val="860000"/>
              </a:solidFill>
              <a:latin typeface="Perpetua" panose="02020502060401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" y="5796211"/>
            <a:ext cx="2374499" cy="757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0221" y="5865824"/>
            <a:ext cx="377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60000"/>
                </a:solidFill>
              </a:rPr>
              <a:t>To start the presentation press F5,</a:t>
            </a:r>
          </a:p>
          <a:p>
            <a:r>
              <a:rPr lang="en-GB" dirty="0">
                <a:solidFill>
                  <a:srgbClr val="860000"/>
                </a:solidFill>
              </a:rPr>
              <a:t>t</a:t>
            </a:r>
            <a:r>
              <a:rPr lang="en-GB" dirty="0" smtClean="0">
                <a:solidFill>
                  <a:srgbClr val="860000"/>
                </a:solidFill>
              </a:rPr>
              <a:t>hen use the space bar proceed. </a:t>
            </a:r>
            <a:endParaRPr lang="en-GB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pan dir="u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3" y="132256"/>
            <a:ext cx="10368446" cy="5467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9393" y="225626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827" y="5617025"/>
            <a:ext cx="3487860" cy="1156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Labour has kept those who believe it can deliver on their core concerns</a:t>
            </a:r>
            <a:endParaRPr lang="en-GB" sz="2200" dirty="0">
              <a:solidFill>
                <a:srgbClr val="A4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98609" y="5617025"/>
            <a:ext cx="3765665" cy="1156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Other parties secure Labour support when they are more trusted on core concerns.</a:t>
            </a:r>
            <a:endParaRPr lang="en-GB" sz="2200" dirty="0">
              <a:solidFill>
                <a:srgbClr val="A4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85577" y="5617025"/>
            <a:ext cx="2805544" cy="1156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Don’t Knows feel no party can address their top issue.</a:t>
            </a:r>
            <a:endParaRPr lang="en-GB" sz="2200" dirty="0">
              <a:solidFill>
                <a:srgbClr val="A4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36098" y="2084749"/>
            <a:ext cx="161336" cy="350527"/>
          </a:xfrm>
          <a:prstGeom prst="straightConnector1">
            <a:avLst/>
          </a:prstGeom>
          <a:ln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99184" y="2084749"/>
            <a:ext cx="93645" cy="1217659"/>
          </a:xfrm>
          <a:prstGeom prst="straightConnector1">
            <a:avLst/>
          </a:prstGeom>
          <a:ln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8955" y="1740837"/>
            <a:ext cx="199336" cy="406621"/>
          </a:xfrm>
          <a:prstGeom prst="straightConnector1">
            <a:avLst/>
          </a:prstGeom>
          <a:ln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54947" y="1494254"/>
            <a:ext cx="556613" cy="493166"/>
          </a:xfrm>
          <a:prstGeom prst="ellipse">
            <a:avLst/>
          </a:prstGeom>
          <a:noFill/>
          <a:ln w="47625">
            <a:solidFill>
              <a:srgbClr val="A4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ame 24"/>
          <p:cNvSpPr/>
          <p:nvPr/>
        </p:nvSpPr>
        <p:spPr>
          <a:xfrm>
            <a:off x="7649491" y="1127385"/>
            <a:ext cx="462713" cy="459156"/>
          </a:xfrm>
          <a:prstGeom prst="frame">
            <a:avLst>
              <a:gd name="adj1" fmla="val 191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182391" y="1118054"/>
            <a:ext cx="305079" cy="102167"/>
          </a:xfrm>
          <a:prstGeom prst="straightConnector1">
            <a:avLst/>
          </a:prstGeom>
          <a:ln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8412878" y="739848"/>
            <a:ext cx="2373364" cy="820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Prefer Reform on immigration </a:t>
            </a:r>
            <a:endParaRPr lang="en-GB" sz="2200" dirty="0">
              <a:solidFill>
                <a:srgbClr val="A40000"/>
              </a:solidFill>
            </a:endParaRPr>
          </a:p>
        </p:txBody>
      </p:sp>
      <p:cxnSp>
        <p:nvCxnSpPr>
          <p:cNvPr id="52" name="Curved Connector 51"/>
          <p:cNvCxnSpPr/>
          <p:nvPr/>
        </p:nvCxnSpPr>
        <p:spPr>
          <a:xfrm rot="16200000" flipH="1">
            <a:off x="9288624" y="4735288"/>
            <a:ext cx="1548882" cy="457200"/>
          </a:xfrm>
          <a:prstGeom prst="curvedConnector3">
            <a:avLst>
              <a:gd name="adj1" fmla="val 1205"/>
            </a:avLst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918858" y="5533053"/>
            <a:ext cx="37323" cy="122184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794469" y="5525520"/>
            <a:ext cx="37323" cy="122184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6200000" flipH="1">
            <a:off x="-696615" y="3789058"/>
            <a:ext cx="3672878" cy="125588"/>
          </a:xfrm>
          <a:prstGeom prst="curvedConnector3">
            <a:avLst>
              <a:gd name="adj1" fmla="val 95473"/>
            </a:avLst>
          </a:prstGeom>
          <a:ln w="349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53147" y="0"/>
            <a:ext cx="2737961" cy="1134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u="sng" dirty="0" smtClean="0">
                <a:solidFill>
                  <a:srgbClr val="A40000"/>
                </a:solidFill>
              </a:rPr>
              <a:t>Ability on core issue</a:t>
            </a:r>
            <a:endParaRPr lang="en-GB" sz="3200" b="1" dirty="0">
              <a:solidFill>
                <a:srgbClr val="A4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83093" y="937038"/>
            <a:ext cx="3828682" cy="128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>
                <a:solidFill>
                  <a:srgbClr val="A40000"/>
                </a:solidFill>
              </a:rPr>
              <a:t>Labour </a:t>
            </a:r>
            <a:r>
              <a:rPr lang="en-GB" sz="2400" dirty="0">
                <a:solidFill>
                  <a:srgbClr val="A40000"/>
                </a:solidFill>
              </a:rPr>
              <a:t>losing economic credibility has given Lib-Dems &amp; Greens gains. </a:t>
            </a:r>
          </a:p>
        </p:txBody>
      </p:sp>
    </p:spTree>
    <p:extLst>
      <p:ext uri="{BB962C8B-B14F-4D97-AF65-F5344CB8AC3E}">
        <p14:creationId xmlns:p14="http://schemas.microsoft.com/office/powerpoint/2010/main" val="31228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 animBg="1"/>
      <p:bldP spid="25" grpId="0" animBg="1"/>
      <p:bldP spid="2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41370" y="666750"/>
            <a:ext cx="8307406" cy="4388504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Opinions on the Economy &amp; 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Public </a:t>
            </a:r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S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ervices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6" y="93661"/>
            <a:ext cx="10754292" cy="5645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3735" y="244811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14794" y="5738677"/>
            <a:ext cx="4040571" cy="106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A majority of lost support don’t </a:t>
            </a:r>
            <a:r>
              <a:rPr lang="en-GB" sz="2000" dirty="0">
                <a:solidFill>
                  <a:srgbClr val="A40000"/>
                </a:solidFill>
              </a:rPr>
              <a:t>feel the government is doing a good job handling the </a:t>
            </a:r>
            <a:r>
              <a:rPr lang="en-GB" sz="2000" dirty="0" smtClean="0">
                <a:solidFill>
                  <a:srgbClr val="A40000"/>
                </a:solidFill>
              </a:rPr>
              <a:t>economy </a:t>
            </a:r>
            <a:endParaRPr lang="en-GB" sz="2000" dirty="0">
              <a:solidFill>
                <a:srgbClr val="A4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2924" y="5738677"/>
            <a:ext cx="3617365" cy="106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Reform &amp; the Tories </a:t>
            </a:r>
            <a:r>
              <a:rPr lang="en-GB" sz="2000" dirty="0">
                <a:solidFill>
                  <a:srgbClr val="A40000"/>
                </a:solidFill>
              </a:rPr>
              <a:t>most often feel this, meaning they could be harder to win over.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624735" y="5677878"/>
            <a:ext cx="37328" cy="1086394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28045" y="5748008"/>
            <a:ext cx="2112101" cy="1062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Labour has kept those that feel they can deliver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12161" y="5668546"/>
            <a:ext cx="15744" cy="1123720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708231" y="1407971"/>
            <a:ext cx="1671076" cy="1727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72% feel Labour has done poorly on economic management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55577" y="3051112"/>
            <a:ext cx="55984" cy="326571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7579857" y="1079875"/>
            <a:ext cx="3087755" cy="1388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Don’t knows feel the same, but are unsure who can do better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50937" y="2098910"/>
            <a:ext cx="0" cy="359737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915778" y="808994"/>
            <a:ext cx="2374679" cy="1388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All losses also report feeling financially worse off in the last year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47132" y="2108241"/>
            <a:ext cx="55984" cy="326571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34907" y="16836"/>
            <a:ext cx="2641339" cy="10630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000" u="sng" dirty="0" smtClean="0">
                <a:solidFill>
                  <a:srgbClr val="A40000"/>
                </a:solidFill>
              </a:rPr>
              <a:t>Economic Competence:</a:t>
            </a:r>
            <a:endParaRPr lang="en-GB" sz="3000" u="sng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3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" y="214772"/>
            <a:ext cx="10761831" cy="5662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61579" y="298751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968" y="51164"/>
            <a:ext cx="3051110" cy="12054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000" u="sng" dirty="0" smtClean="0">
                <a:solidFill>
                  <a:srgbClr val="A40000"/>
                </a:solidFill>
              </a:rPr>
              <a:t>Labour’s impact on the Economy:</a:t>
            </a:r>
            <a:endParaRPr lang="en-GB" sz="3000" u="sng" dirty="0">
              <a:solidFill>
                <a:srgbClr val="A4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7718" y="5774512"/>
            <a:ext cx="3757710" cy="986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Nearly 75% of those still with Labour supporters feel Labour is improving the economy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519319" y="3359020"/>
            <a:ext cx="200214" cy="2415492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7409798" y="5827707"/>
            <a:ext cx="2957400" cy="986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Reform losses are most pessimistic about the government’s impact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455646" y="4963886"/>
            <a:ext cx="268476" cy="868493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56238" y="4180774"/>
            <a:ext cx="232794" cy="1697297"/>
          </a:xfrm>
          <a:prstGeom prst="straightConnector1">
            <a:avLst/>
          </a:prstGeom>
          <a:ln w="254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4225783" y="5818376"/>
            <a:ext cx="3110787" cy="986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A majority of losses feel the government has worsened the economy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243258" y="5719374"/>
            <a:ext cx="37328" cy="1086394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8341" y="5696956"/>
            <a:ext cx="15744" cy="1123720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2250" y="244812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2250" y="6083278"/>
            <a:ext cx="8968321" cy="660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>
                <a:solidFill>
                  <a:srgbClr val="A40000"/>
                </a:solidFill>
              </a:rPr>
              <a:t>The voters Labour have lost view the party </a:t>
            </a:r>
            <a:r>
              <a:rPr lang="en-GB" sz="1800" dirty="0" smtClean="0">
                <a:solidFill>
                  <a:srgbClr val="A40000"/>
                </a:solidFill>
              </a:rPr>
              <a:t>as performing </a:t>
            </a:r>
            <a:r>
              <a:rPr lang="en-GB" sz="1800" dirty="0">
                <a:solidFill>
                  <a:srgbClr val="A40000"/>
                </a:solidFill>
              </a:rPr>
              <a:t>poorly on a rage of issues, the economy, NHS, education and crime – this indicates </a:t>
            </a:r>
            <a:r>
              <a:rPr lang="en-GB" sz="1800" dirty="0" smtClean="0">
                <a:solidFill>
                  <a:srgbClr val="A40000"/>
                </a:solidFill>
              </a:rPr>
              <a:t>wider performance </a:t>
            </a:r>
            <a:r>
              <a:rPr lang="en-GB" sz="1800" dirty="0">
                <a:solidFill>
                  <a:srgbClr val="A40000"/>
                </a:solidFill>
              </a:rPr>
              <a:t>concerns.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7" y="121806"/>
            <a:ext cx="11383347" cy="59802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42328" y="957322"/>
            <a:ext cx="3736962" cy="1283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 smtClean="0">
                <a:solidFill>
                  <a:srgbClr val="A40000"/>
                </a:solidFill>
              </a:rPr>
              <a:t>A majority of </a:t>
            </a:r>
            <a:r>
              <a:rPr lang="en-GB" sz="1800" dirty="0">
                <a:solidFill>
                  <a:srgbClr val="A40000"/>
                </a:solidFill>
              </a:rPr>
              <a:t>voters Labour have lost </a:t>
            </a:r>
            <a:r>
              <a:rPr lang="en-GB" sz="1800" dirty="0" smtClean="0">
                <a:solidFill>
                  <a:srgbClr val="A40000"/>
                </a:solidFill>
              </a:rPr>
              <a:t>disapprove of government performance so far. This indicates wide concerns about competence. </a:t>
            </a:r>
            <a:endParaRPr lang="en-GB" sz="1800" dirty="0">
              <a:solidFill>
                <a:srgbClr val="A4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2544" y="1886491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882" y="1566010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2239" y="2221772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7237" y="934299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0692" y="2221772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646" y="878817"/>
            <a:ext cx="3331236" cy="1007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>
                <a:solidFill>
                  <a:srgbClr val="A40000"/>
                </a:solidFill>
              </a:rPr>
              <a:t>The voters </a:t>
            </a:r>
            <a:r>
              <a:rPr lang="en-GB" sz="1800" dirty="0" smtClean="0">
                <a:solidFill>
                  <a:srgbClr val="A40000"/>
                </a:solidFill>
              </a:rPr>
              <a:t>kept mostly (81%) do not disapprove of the government’s performance. </a:t>
            </a:r>
            <a:endParaRPr lang="en-GB" sz="1800" dirty="0">
              <a:solidFill>
                <a:srgbClr val="A4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63390" y="1810140"/>
            <a:ext cx="149387" cy="1063689"/>
          </a:xfrm>
          <a:prstGeom prst="straightConnector1">
            <a:avLst/>
          </a:prstGeom>
          <a:ln w="5715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410185" y="1791478"/>
            <a:ext cx="185350" cy="1838596"/>
          </a:xfrm>
          <a:prstGeom prst="straightConnector1">
            <a:avLst/>
          </a:prstGeom>
          <a:ln w="5715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986410" y="990784"/>
            <a:ext cx="2330251" cy="1283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 smtClean="0">
                <a:solidFill>
                  <a:srgbClr val="A40000"/>
                </a:solidFill>
              </a:rPr>
              <a:t>Reform losses are the most frequently disillusioned</a:t>
            </a:r>
            <a:endParaRPr lang="en-GB" sz="1800" dirty="0">
              <a:solidFill>
                <a:srgbClr val="A4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79815" y="1203648"/>
            <a:ext cx="405415" cy="84594"/>
          </a:xfrm>
          <a:prstGeom prst="straightConnector1">
            <a:avLst/>
          </a:prstGeom>
          <a:ln w="5715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44425" y="10568"/>
            <a:ext cx="2132244" cy="854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u="sng" dirty="0" smtClean="0">
                <a:solidFill>
                  <a:srgbClr val="A40000"/>
                </a:solidFill>
              </a:rPr>
              <a:t>Government competence</a:t>
            </a:r>
            <a:endParaRPr lang="en-GB" sz="2400" b="1" u="sng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/>
      <p:bldP spid="9" grpId="0"/>
      <p:bldP spid="11" grpId="0"/>
      <p:bldP spid="12" grpId="0"/>
      <p:bldP spid="1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55669" y="857250"/>
            <a:ext cx="9144000" cy="2769254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Opinions on Immigration</a:t>
            </a:r>
          </a:p>
        </p:txBody>
      </p:sp>
    </p:spTree>
    <p:extLst>
      <p:ext uri="{BB962C8B-B14F-4D97-AF65-F5344CB8AC3E}">
        <p14:creationId xmlns:p14="http://schemas.microsoft.com/office/powerpoint/2010/main" val="27460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3" y="263474"/>
            <a:ext cx="10532225" cy="5530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31875" y="244812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41685" y="986949"/>
            <a:ext cx="3113874" cy="158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>
                <a:solidFill>
                  <a:srgbClr val="A40000"/>
                </a:solidFill>
              </a:rPr>
              <a:t>Reductions in migration only </a:t>
            </a:r>
            <a:r>
              <a:rPr lang="en-GB" sz="2200" dirty="0" smtClean="0">
                <a:solidFill>
                  <a:srgbClr val="A40000"/>
                </a:solidFill>
              </a:rPr>
              <a:t>Preferred </a:t>
            </a:r>
            <a:r>
              <a:rPr lang="en-GB" sz="2200" dirty="0">
                <a:solidFill>
                  <a:srgbClr val="A40000"/>
                </a:solidFill>
              </a:rPr>
              <a:t>by </a:t>
            </a:r>
            <a:r>
              <a:rPr lang="en-GB" sz="2200" dirty="0" smtClean="0">
                <a:solidFill>
                  <a:srgbClr val="A40000"/>
                </a:solidFill>
              </a:rPr>
              <a:t>those moving to Reform.</a:t>
            </a:r>
            <a:endParaRPr lang="en-GB" sz="2200" dirty="0">
              <a:solidFill>
                <a:srgbClr val="A4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2792" y="1012886"/>
            <a:ext cx="2248678" cy="1534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>
                <a:solidFill>
                  <a:srgbClr val="A40000"/>
                </a:solidFill>
              </a:rPr>
              <a:t>Most losses </a:t>
            </a:r>
            <a:r>
              <a:rPr lang="en-GB" sz="2400" dirty="0">
                <a:solidFill>
                  <a:srgbClr val="A40000"/>
                </a:solidFill>
              </a:rPr>
              <a:t>are indifferent or </a:t>
            </a:r>
            <a:r>
              <a:rPr lang="en-GB" sz="2400" dirty="0" smtClean="0">
                <a:solidFill>
                  <a:srgbClr val="A40000"/>
                </a:solidFill>
              </a:rPr>
              <a:t>would accept more.</a:t>
            </a:r>
            <a:endParaRPr lang="en-GB" sz="2400" dirty="0">
              <a:solidFill>
                <a:srgbClr val="A4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3644" y="1012886"/>
            <a:ext cx="2718600" cy="1534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>
                <a:solidFill>
                  <a:srgbClr val="A40000"/>
                </a:solidFill>
              </a:rPr>
              <a:t>A majority (71%) supporting Labour will accept current levels</a:t>
            </a:r>
            <a:endParaRPr lang="en-GB" sz="2400" dirty="0">
              <a:solidFill>
                <a:srgbClr val="A4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1562" y="5794271"/>
            <a:ext cx="8743067" cy="846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300" dirty="0" smtClean="0">
                <a:solidFill>
                  <a:srgbClr val="A40000"/>
                </a:solidFill>
              </a:rPr>
              <a:t>A majority (62%) of those who have left for the Lib-Dem, Greens &amp; Tories + those not sure would accept current migration levels</a:t>
            </a:r>
            <a:endParaRPr lang="en-GB" sz="2300" dirty="0">
              <a:solidFill>
                <a:srgbClr val="A4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20755949">
            <a:off x="1439045" y="2886826"/>
            <a:ext cx="723942" cy="1912776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965" y="244812"/>
            <a:ext cx="3433667" cy="475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u="sng" dirty="0" smtClean="0">
                <a:solidFill>
                  <a:srgbClr val="A40000"/>
                </a:solidFill>
              </a:rPr>
              <a:t>Migration Preference:</a:t>
            </a:r>
            <a:endParaRPr lang="en-GB" sz="2400" b="1" u="sng" dirty="0">
              <a:solidFill>
                <a:srgbClr val="A4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21698" y="2547257"/>
            <a:ext cx="923732" cy="1492898"/>
          </a:xfrm>
          <a:prstGeom prst="straightConnector1">
            <a:avLst/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56584" y="2223929"/>
            <a:ext cx="560297" cy="1517647"/>
          </a:xfrm>
          <a:prstGeom prst="straightConnector1">
            <a:avLst/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02839" y="2198899"/>
            <a:ext cx="3223483" cy="1906570"/>
          </a:xfrm>
          <a:prstGeom prst="straightConnector1">
            <a:avLst/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 flipV="1">
            <a:off x="7531431" y="2394121"/>
            <a:ext cx="1071396" cy="246441"/>
          </a:xfrm>
          <a:prstGeom prst="curvedConnector3">
            <a:avLst>
              <a:gd name="adj1" fmla="val 360"/>
            </a:avLst>
          </a:prstGeom>
          <a:ln w="412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1084366" y="2702512"/>
            <a:ext cx="518845" cy="84496"/>
          </a:xfrm>
          <a:prstGeom prst="curvedConnector3">
            <a:avLst>
              <a:gd name="adj1" fmla="val 52073"/>
            </a:avLst>
          </a:prstGeom>
          <a:ln w="3175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9" y="244812"/>
            <a:ext cx="10542719" cy="5538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62380" y="266431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2595" y="1082891"/>
            <a:ext cx="2464883" cy="1642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A majority of Reform and Conservative switchers </a:t>
            </a:r>
            <a:r>
              <a:rPr lang="en-GB" sz="1700" dirty="0">
                <a:solidFill>
                  <a:srgbClr val="A40000"/>
                </a:solidFill>
              </a:rPr>
              <a:t>perceive net-migration to be </a:t>
            </a:r>
            <a:r>
              <a:rPr lang="en-GB" sz="1700" dirty="0" smtClean="0">
                <a:solidFill>
                  <a:srgbClr val="A40000"/>
                </a:solidFill>
              </a:rPr>
              <a:t>increasing (when it is decreasing)</a:t>
            </a:r>
            <a:endParaRPr lang="en-GB" sz="1700" dirty="0">
              <a:solidFill>
                <a:srgbClr val="A4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7056" y="5850590"/>
            <a:ext cx="4016242" cy="90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There </a:t>
            </a:r>
            <a:r>
              <a:rPr lang="en-GB" sz="1700" dirty="0">
                <a:solidFill>
                  <a:srgbClr val="A40000"/>
                </a:solidFill>
              </a:rPr>
              <a:t>is no guarantee they will believe Labour even if reductions are achieved due to </a:t>
            </a:r>
            <a:r>
              <a:rPr lang="en-GB" sz="1700" dirty="0" smtClean="0">
                <a:solidFill>
                  <a:srgbClr val="A40000"/>
                </a:solidFill>
              </a:rPr>
              <a:t>such perceptions </a:t>
            </a:r>
            <a:endParaRPr lang="en-GB" sz="1700" dirty="0">
              <a:solidFill>
                <a:srgbClr val="A4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1622" y="1369120"/>
            <a:ext cx="3327455" cy="1356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Far fewer see the government as increasing migration – going harder on migration may upset those who are comfortable with current migration levels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823926" y="5859774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954556" y="5859774"/>
            <a:ext cx="2816243" cy="926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Therefore, </a:t>
            </a:r>
            <a:r>
              <a:rPr lang="en-GB" sz="1700" dirty="0">
                <a:solidFill>
                  <a:srgbClr val="A40000"/>
                </a:solidFill>
              </a:rPr>
              <a:t>t</a:t>
            </a:r>
            <a:r>
              <a:rPr lang="en-GB" sz="1700" dirty="0" smtClean="0">
                <a:solidFill>
                  <a:srgbClr val="A40000"/>
                </a:solidFill>
              </a:rPr>
              <a:t>here </a:t>
            </a:r>
            <a:r>
              <a:rPr lang="en-GB" sz="1700" dirty="0">
                <a:solidFill>
                  <a:srgbClr val="A40000"/>
                </a:solidFill>
              </a:rPr>
              <a:t>may be no reward on focusing on reducing </a:t>
            </a:r>
            <a:r>
              <a:rPr lang="en-GB" sz="1700" dirty="0" smtClean="0">
                <a:solidFill>
                  <a:srgbClr val="A40000"/>
                </a:solidFill>
              </a:rPr>
              <a:t>migration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63079" y="2800889"/>
            <a:ext cx="155067" cy="716885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09322" y="2472613"/>
            <a:ext cx="214604" cy="1026500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012595" y="5829435"/>
            <a:ext cx="1999953" cy="926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But it may Repel voters lost to LDs &amp; Greens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770799" y="5843913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15502" y="9331"/>
            <a:ext cx="2565921" cy="8584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u="sng" dirty="0" smtClean="0">
                <a:solidFill>
                  <a:srgbClr val="A40000"/>
                </a:solidFill>
              </a:rPr>
              <a:t>Perception of Migration:</a:t>
            </a:r>
            <a:endParaRPr lang="en-GB" sz="2400" b="1" u="sng" dirty="0">
              <a:solidFill>
                <a:srgbClr val="A4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853082" y="1484555"/>
            <a:ext cx="258184" cy="182880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4" y="171016"/>
            <a:ext cx="10625887" cy="5557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5659" y="226150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227" y="5832770"/>
            <a:ext cx="3904273" cy="90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Those who have stuck with Labour view Labour’s ability to handle migration more positively than losses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02055" y="5823292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399175" y="5811615"/>
            <a:ext cx="2816243" cy="926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Reform switchers most often see Labour as unable to handle immigration</a:t>
            </a:r>
            <a:endParaRPr lang="en-GB" sz="1700" dirty="0">
              <a:solidFill>
                <a:srgbClr val="A4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89328" y="5832770"/>
            <a:ext cx="2381707" cy="926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700" dirty="0" smtClean="0">
                <a:solidFill>
                  <a:srgbClr val="A40000"/>
                </a:solidFill>
              </a:rPr>
              <a:t>A majority of all losses see Labour as unable to handle migration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36922" y="5823292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515760" y="900083"/>
            <a:ext cx="3139799" cy="1628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rgbClr val="A40000"/>
                </a:solidFill>
              </a:rPr>
              <a:t>Reform voters least often feel Labour is handling the issue </a:t>
            </a:r>
            <a:r>
              <a:rPr lang="en-GB" sz="2000" dirty="0" smtClean="0">
                <a:solidFill>
                  <a:srgbClr val="A40000"/>
                </a:solidFill>
              </a:rPr>
              <a:t>well</a:t>
            </a:r>
            <a:r>
              <a:rPr lang="en-GB" sz="2000" dirty="0">
                <a:solidFill>
                  <a:srgbClr val="A40000"/>
                </a:solidFill>
              </a:rPr>
              <a:t>. </a:t>
            </a:r>
            <a:r>
              <a:rPr lang="en-GB" sz="2000" dirty="0" smtClean="0">
                <a:solidFill>
                  <a:srgbClr val="A40000"/>
                </a:solidFill>
              </a:rPr>
              <a:t>90% see Labour unfavourably on the issue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99175" y="1166327"/>
            <a:ext cx="158525" cy="195943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02167" y="5255581"/>
            <a:ext cx="239698" cy="614513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46130" y="29410"/>
            <a:ext cx="2565921" cy="8706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u="sng" dirty="0" smtClean="0">
                <a:solidFill>
                  <a:srgbClr val="A40000"/>
                </a:solidFill>
              </a:rPr>
              <a:t>Handling Migration:</a:t>
            </a:r>
            <a:endParaRPr lang="en-GB" sz="2400" b="1" u="sng" dirty="0">
              <a:solidFill>
                <a:srgbClr val="A4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9280" y="2555230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8841" y="2663241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0508" y="1693759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710" y="900083"/>
            <a:ext cx="350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86026" y="2479254"/>
            <a:ext cx="77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3769" y="1082351"/>
            <a:ext cx="8022239" cy="2737958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Opinions on 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Europe &amp; Abroad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9121"/>
            <a:ext cx="8596668" cy="795251"/>
          </a:xfrm>
        </p:spPr>
        <p:txBody>
          <a:bodyPr/>
          <a:lstStyle/>
          <a:p>
            <a:r>
              <a:rPr lang="en-GB" b="1" u="sng" dirty="0" smtClean="0">
                <a:solidFill>
                  <a:srgbClr val="A40000"/>
                </a:solidFill>
              </a:rPr>
              <a:t>Method and Assumptions</a:t>
            </a:r>
            <a:endParaRPr lang="en-GB" b="1" u="sng" dirty="0">
              <a:solidFill>
                <a:srgbClr val="A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69" y="3666429"/>
            <a:ext cx="6623664" cy="286984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A40000"/>
                </a:solidFill>
              </a:rPr>
              <a:t>Assumptions on the current strategy: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A40000"/>
                </a:solidFill>
              </a:rPr>
              <a:t>Labour is using the </a:t>
            </a:r>
            <a:r>
              <a:rPr lang="en-GB" i="1" dirty="0" smtClean="0">
                <a:solidFill>
                  <a:srgbClr val="A40000"/>
                </a:solidFill>
              </a:rPr>
              <a:t>“Blue Labour Strategy” </a:t>
            </a:r>
            <a:r>
              <a:rPr lang="en-GB" dirty="0" smtClean="0">
                <a:solidFill>
                  <a:srgbClr val="A40000"/>
                </a:solidFill>
              </a:rPr>
              <a:t>– focusing on wining back working-class voters who have gone to reform.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A40000"/>
                </a:solidFill>
              </a:rPr>
              <a:t>The strategy intends to heavily focus on immigration – dealing with rising numbers. 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A40000"/>
                </a:solidFill>
              </a:rPr>
              <a:t>The strategy will mainly focus on fighting Reform.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A40000"/>
                </a:solidFill>
              </a:rPr>
              <a:t>The strategy will use language to appeal to left-authoritarian voters, more so than left-liberal ones.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5269" y="1184372"/>
            <a:ext cx="5539931" cy="233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A40000"/>
                </a:solidFill>
              </a:rPr>
              <a:t>Data: </a:t>
            </a:r>
          </a:p>
          <a:p>
            <a:r>
              <a:rPr lang="en-GB" dirty="0" smtClean="0">
                <a:solidFill>
                  <a:srgbClr val="A40000"/>
                </a:solidFill>
              </a:rPr>
              <a:t>Uses the British Election Study (BES) 2025 to isolate people who voted Labour in 2024. </a:t>
            </a:r>
          </a:p>
          <a:p>
            <a:r>
              <a:rPr lang="en-GB" dirty="0" smtClean="0">
                <a:solidFill>
                  <a:srgbClr val="A40000"/>
                </a:solidFill>
              </a:rPr>
              <a:t>Divides people into how they would vote if a general election was happening now (The survey was conducted Just after the local elections in 2025 – Published in September 2025). </a:t>
            </a:r>
          </a:p>
        </p:txBody>
      </p:sp>
      <p:pic>
        <p:nvPicPr>
          <p:cNvPr id="1026" name="Picture 2" descr="https://www.britishelectionstudy.com/wp-content/uploads/2020/03/BES-logo-2020-03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66" y="1480108"/>
            <a:ext cx="2446869" cy="6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6166" y="2240734"/>
            <a:ext cx="264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Sample 30,000+ people</a:t>
            </a:r>
            <a:endParaRPr lang="en-GB" dirty="0"/>
          </a:p>
        </p:txBody>
      </p:sp>
      <p:pic>
        <p:nvPicPr>
          <p:cNvPr id="8" name="Picture 2" descr="Blue Labour (@blue_labour) / Posts /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5" y="3228474"/>
            <a:ext cx="1872875" cy="18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" y="135527"/>
            <a:ext cx="10496204" cy="5608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9090" y="207489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0812" y="1587189"/>
            <a:ext cx="1830403" cy="1244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900" dirty="0">
                <a:solidFill>
                  <a:srgbClr val="A40000"/>
                </a:solidFill>
              </a:rPr>
              <a:t>O</a:t>
            </a:r>
            <a:r>
              <a:rPr lang="en-GB" sz="1900" dirty="0" smtClean="0">
                <a:solidFill>
                  <a:srgbClr val="A40000"/>
                </a:solidFill>
              </a:rPr>
              <a:t>nly </a:t>
            </a:r>
            <a:r>
              <a:rPr lang="en-GB" sz="1900" dirty="0">
                <a:solidFill>
                  <a:srgbClr val="A40000"/>
                </a:solidFill>
              </a:rPr>
              <a:t>those Labour lost to Reform would stay </a:t>
            </a:r>
            <a:r>
              <a:rPr lang="en-GB" sz="1900" dirty="0" smtClean="0">
                <a:solidFill>
                  <a:srgbClr val="A40000"/>
                </a:solidFill>
              </a:rPr>
              <a:t>out</a:t>
            </a:r>
            <a:endParaRPr lang="en-GB" sz="1900" dirty="0">
              <a:solidFill>
                <a:srgbClr val="A4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5757" y="5835012"/>
            <a:ext cx="4679685" cy="90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>
                <a:solidFill>
                  <a:srgbClr val="A40000"/>
                </a:solidFill>
              </a:rPr>
              <a:t>Most Labour voters who have left voted to Remain and would vote to </a:t>
            </a:r>
            <a:r>
              <a:rPr lang="en-GB" sz="1800" dirty="0" err="1">
                <a:solidFill>
                  <a:srgbClr val="A40000"/>
                </a:solidFill>
              </a:rPr>
              <a:t>Rejoin</a:t>
            </a:r>
            <a:r>
              <a:rPr lang="en-GB" sz="1800" dirty="0">
                <a:solidFill>
                  <a:srgbClr val="A40000"/>
                </a:solidFill>
              </a:rPr>
              <a:t>, </a:t>
            </a:r>
            <a:r>
              <a:rPr lang="en-GB" sz="1800" dirty="0" smtClean="0">
                <a:solidFill>
                  <a:srgbClr val="A40000"/>
                </a:solidFill>
              </a:rPr>
              <a:t>Over 80% for Lib-Dem &amp; Greens + those unsure. </a:t>
            </a:r>
            <a:endParaRPr lang="en-GB" sz="1700" dirty="0">
              <a:solidFill>
                <a:srgbClr val="A4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290453" y="5853380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5411270" y="5835012"/>
            <a:ext cx="3845180" cy="90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 smtClean="0">
                <a:solidFill>
                  <a:srgbClr val="A40000"/>
                </a:solidFill>
              </a:rPr>
              <a:t>82% of losses to the Greens and Lib-Dems </a:t>
            </a:r>
            <a:r>
              <a:rPr lang="en-GB" sz="1800" dirty="0">
                <a:solidFill>
                  <a:srgbClr val="A40000"/>
                </a:solidFill>
              </a:rPr>
              <a:t>want closer ties on </a:t>
            </a:r>
            <a:r>
              <a:rPr lang="en-GB" sz="1800" dirty="0" smtClean="0">
                <a:solidFill>
                  <a:srgbClr val="A40000"/>
                </a:solidFill>
              </a:rPr>
              <a:t>Europe – only 21% Reform voters do</a:t>
            </a:r>
            <a:endParaRPr lang="en-GB" sz="1800" dirty="0">
              <a:solidFill>
                <a:srgbClr val="A4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59216" y="2877179"/>
            <a:ext cx="93306" cy="397866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823544" y="135527"/>
            <a:ext cx="1947648" cy="760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b="1" u="sng" dirty="0" smtClean="0">
                <a:solidFill>
                  <a:srgbClr val="A40000"/>
                </a:solidFill>
              </a:rPr>
              <a:t>Re-joining the EU?</a:t>
            </a:r>
            <a:endParaRPr lang="en-GB" sz="2200" b="1" u="sng" dirty="0">
              <a:solidFill>
                <a:srgbClr val="A4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795" y="986656"/>
            <a:ext cx="30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9286" y="895739"/>
            <a:ext cx="30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661" y="843954"/>
            <a:ext cx="30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5731" y="1366643"/>
            <a:ext cx="30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A40000"/>
                </a:solidFill>
              </a:rPr>
              <a:t>*</a:t>
            </a:r>
            <a:endParaRPr lang="en-GB" sz="40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12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4990" y="5755970"/>
            <a:ext cx="4560861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rgbClr val="A40000"/>
                </a:solidFill>
              </a:rPr>
              <a:t>A majority </a:t>
            </a:r>
            <a:r>
              <a:rPr lang="en-GB" sz="2000" dirty="0" smtClean="0">
                <a:solidFill>
                  <a:srgbClr val="A40000"/>
                </a:solidFill>
              </a:rPr>
              <a:t>feel </a:t>
            </a:r>
            <a:r>
              <a:rPr lang="en-GB" sz="2000" dirty="0">
                <a:solidFill>
                  <a:srgbClr val="A40000"/>
                </a:solidFill>
              </a:rPr>
              <a:t>Brexit has had a negative economic impact, regardless </a:t>
            </a:r>
            <a:r>
              <a:rPr lang="en-GB" sz="2000" dirty="0" smtClean="0">
                <a:solidFill>
                  <a:srgbClr val="A40000"/>
                </a:solidFill>
              </a:rPr>
              <a:t>the </a:t>
            </a:r>
            <a:r>
              <a:rPr lang="en-GB" sz="2000" dirty="0">
                <a:solidFill>
                  <a:srgbClr val="A40000"/>
                </a:solidFill>
              </a:rPr>
              <a:t>party they have switched to.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" y="255689"/>
            <a:ext cx="10403978" cy="55085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29844" y="294538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97419" y="5736290"/>
            <a:ext cx="2071395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rgbClr val="A40000"/>
                </a:solidFill>
              </a:rPr>
              <a:t>Closer economic ties with Europe may be </a:t>
            </a:r>
            <a:r>
              <a:rPr lang="en-GB" sz="2000" dirty="0" smtClean="0">
                <a:solidFill>
                  <a:srgbClr val="A40000"/>
                </a:solidFill>
              </a:rPr>
              <a:t>popular </a:t>
            </a:r>
            <a:endParaRPr lang="en-GB" sz="2000" dirty="0">
              <a:solidFill>
                <a:srgbClr val="A4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11462" y="5765301"/>
            <a:ext cx="2096238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rgbClr val="A40000"/>
                </a:solidFill>
              </a:rPr>
              <a:t>Labour’s EU position unlikely to </a:t>
            </a:r>
            <a:r>
              <a:rPr lang="en-GB" sz="2000" dirty="0" smtClean="0">
                <a:solidFill>
                  <a:srgbClr val="A40000"/>
                </a:solidFill>
              </a:rPr>
              <a:t>lead to losses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030612" y="5832468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24369" y="5822119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2719" y="18662"/>
            <a:ext cx="2447844" cy="810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b="1" u="sng" dirty="0" smtClean="0">
                <a:solidFill>
                  <a:srgbClr val="A40000"/>
                </a:solidFill>
              </a:rPr>
              <a:t>Economic impact of Brexit?</a:t>
            </a:r>
            <a:endParaRPr lang="en-GB" sz="2200" b="1" u="sng" dirty="0">
              <a:solidFill>
                <a:srgbClr val="A4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87767" y="3118120"/>
            <a:ext cx="10042412" cy="2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1966" y="3141654"/>
            <a:ext cx="319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A40000"/>
                </a:solidFill>
              </a:rPr>
              <a:t>Most voters fall under this line, A negative view.</a:t>
            </a:r>
            <a:endParaRPr lang="en-GB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82546" y="1003177"/>
            <a:ext cx="7064809" cy="3045040"/>
          </a:xfrm>
        </p:spPr>
        <p:txBody>
          <a:bodyPr>
            <a:noAutofit/>
          </a:bodyPr>
          <a:lstStyle/>
          <a:p>
            <a:pPr algn="l"/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Main Causes of Losses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0" y="44020"/>
            <a:ext cx="10603545" cy="861753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A40000"/>
                </a:solidFill>
              </a:rPr>
              <a:t>Main causes (1 – Performance on Core issues)</a:t>
            </a:r>
            <a:endParaRPr lang="en-GB" sz="4400" dirty="0">
              <a:solidFill>
                <a:srgbClr val="A4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8" y="806237"/>
            <a:ext cx="11611252" cy="49221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02351" y="5870725"/>
            <a:ext cx="2042877" cy="8846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43% </a:t>
            </a:r>
            <a:r>
              <a:rPr lang="en-GB" sz="2100" dirty="0" smtClean="0">
                <a:solidFill>
                  <a:srgbClr val="A40000"/>
                </a:solidFill>
              </a:rPr>
              <a:t>more likely to Switch to Lib -Dems/ Greens</a:t>
            </a:r>
            <a:endParaRPr lang="en-GB" sz="2100" dirty="0">
              <a:solidFill>
                <a:srgbClr val="A4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91057" y="5829620"/>
            <a:ext cx="2090059" cy="966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21% </a:t>
            </a:r>
            <a:r>
              <a:rPr lang="en-GB" sz="2100" dirty="0" smtClean="0">
                <a:solidFill>
                  <a:srgbClr val="A40000"/>
                </a:solidFill>
              </a:rPr>
              <a:t>more likely to Switch to Reform</a:t>
            </a:r>
            <a:endParaRPr lang="en-GB" sz="2100" dirty="0">
              <a:solidFill>
                <a:srgbClr val="A4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9968" y="5722261"/>
            <a:ext cx="2042877" cy="116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Perceiving the Lib-Dems/Greens as the best party on core concerns</a:t>
            </a:r>
            <a:endParaRPr lang="en-GB" sz="2100" b="1" dirty="0">
              <a:solidFill>
                <a:srgbClr val="A4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879912" y="5905064"/>
            <a:ext cx="23147" cy="797289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50858" y="5932926"/>
            <a:ext cx="418465" cy="567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solidFill>
                  <a:srgbClr val="A40000"/>
                </a:solidFill>
              </a:rPr>
              <a:t>=</a:t>
            </a:r>
            <a:endParaRPr lang="en-GB" b="1" dirty="0">
              <a:solidFill>
                <a:srgbClr val="A4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55465" y="5731596"/>
            <a:ext cx="2625354" cy="116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Perceiving Reform as the best party on core concerns</a:t>
            </a:r>
            <a:endParaRPr lang="en-GB" sz="2100" b="1" dirty="0">
              <a:solidFill>
                <a:srgbClr val="A4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72592" y="5978814"/>
            <a:ext cx="418465" cy="649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solidFill>
                  <a:srgbClr val="A40000"/>
                </a:solidFill>
              </a:rPr>
              <a:t>=</a:t>
            </a:r>
            <a:endParaRPr lang="en-GB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3" y="87933"/>
            <a:ext cx="9910705" cy="861753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A40000"/>
                </a:solidFill>
              </a:rPr>
              <a:t>Main causes (2 – A damaged party brand?)</a:t>
            </a:r>
            <a:endParaRPr lang="en-GB" sz="4400" dirty="0">
              <a:solidFill>
                <a:srgbClr val="A4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" y="847898"/>
            <a:ext cx="11085175" cy="5079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4285" y="5685906"/>
            <a:ext cx="260613" cy="24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285765" y="5685906"/>
            <a:ext cx="260613" cy="241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18971" y="5993411"/>
            <a:ext cx="2140409" cy="83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dirty="0" smtClean="0">
                <a:solidFill>
                  <a:srgbClr val="A40000"/>
                </a:solidFill>
              </a:rPr>
              <a:t>82% less likely to Switch to a Left-Liberal Party</a:t>
            </a:r>
            <a:endParaRPr lang="en-GB" sz="2100" dirty="0">
              <a:solidFill>
                <a:srgbClr val="A4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29313" y="5935855"/>
            <a:ext cx="23147" cy="797289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25562" y="5753052"/>
            <a:ext cx="1385341" cy="116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Strongly Liking Labour</a:t>
            </a:r>
            <a:endParaRPr lang="en-GB" sz="2100" b="1" dirty="0">
              <a:solidFill>
                <a:srgbClr val="A4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55107" y="5926524"/>
            <a:ext cx="418465" cy="567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solidFill>
                  <a:srgbClr val="A40000"/>
                </a:solidFill>
              </a:rPr>
              <a:t>=</a:t>
            </a:r>
            <a:endParaRPr lang="en-GB" b="1" dirty="0">
              <a:solidFill>
                <a:srgbClr val="A4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69488" y="5964168"/>
            <a:ext cx="2154732" cy="835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dirty="0" smtClean="0">
                <a:solidFill>
                  <a:srgbClr val="A40000"/>
                </a:solidFill>
              </a:rPr>
              <a:t>47% </a:t>
            </a:r>
            <a:r>
              <a:rPr lang="en-GB" sz="2100" dirty="0" smtClean="0">
                <a:solidFill>
                  <a:srgbClr val="A40000"/>
                </a:solidFill>
              </a:rPr>
              <a:t>less </a:t>
            </a:r>
            <a:r>
              <a:rPr lang="en-GB" sz="2100" dirty="0" smtClean="0">
                <a:solidFill>
                  <a:srgbClr val="A40000"/>
                </a:solidFill>
              </a:rPr>
              <a:t>likely to Switch to Reform</a:t>
            </a:r>
            <a:endParaRPr lang="en-GB" sz="2100" dirty="0">
              <a:solidFill>
                <a:srgbClr val="A4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38905" y="5790936"/>
            <a:ext cx="1385341" cy="116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Strongly Liking Labour</a:t>
            </a:r>
            <a:endParaRPr lang="en-GB" sz="2100" b="1" dirty="0">
              <a:solidFill>
                <a:srgbClr val="A4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997252" y="5993411"/>
            <a:ext cx="418465" cy="567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solidFill>
                  <a:srgbClr val="A40000"/>
                </a:solidFill>
              </a:rPr>
              <a:t>=</a:t>
            </a:r>
            <a:endParaRPr lang="en-GB" b="1" dirty="0">
              <a:solidFill>
                <a:srgbClr val="A4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22630" y="3589523"/>
            <a:ext cx="1936685" cy="159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b="1" dirty="0" smtClean="0">
                <a:solidFill>
                  <a:srgbClr val="A40000"/>
                </a:solidFill>
              </a:rPr>
              <a:t>Liking Left-liberals and disliking Labour – strong chance of switching parties.</a:t>
            </a:r>
            <a:endParaRPr lang="en-GB" sz="2100" b="1" dirty="0">
              <a:solidFill>
                <a:srgbClr val="A4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60241" y="1627049"/>
            <a:ext cx="3603228" cy="1069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b="1" dirty="0" smtClean="0">
                <a:solidFill>
                  <a:srgbClr val="A40000"/>
                </a:solidFill>
              </a:rPr>
              <a:t>Liking Reform and disliking Labour – strong chance of switching parties.</a:t>
            </a:r>
            <a:endParaRPr lang="en-GB" sz="1800" b="1" dirty="0">
              <a:solidFill>
                <a:srgbClr val="A4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4285" y="5504155"/>
            <a:ext cx="260613" cy="181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283350" y="5504155"/>
            <a:ext cx="260613" cy="181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60098" y="896644"/>
            <a:ext cx="7490938" cy="2824832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Voting History &amp; Future</a:t>
            </a:r>
          </a:p>
        </p:txBody>
      </p:sp>
    </p:spTree>
    <p:extLst>
      <p:ext uri="{BB962C8B-B14F-4D97-AF65-F5344CB8AC3E}">
        <p14:creationId xmlns:p14="http://schemas.microsoft.com/office/powerpoint/2010/main" val="2557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8" y="628650"/>
            <a:ext cx="10341033" cy="541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5034" y="243847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433" y="6045124"/>
            <a:ext cx="6933499" cy="748009"/>
          </a:xfrm>
        </p:spPr>
        <p:txBody>
          <a:bodyPr>
            <a:normAutofit/>
          </a:bodyPr>
          <a:lstStyle/>
          <a:p>
            <a:r>
              <a:rPr lang="en-GB" sz="2100" dirty="0">
                <a:solidFill>
                  <a:srgbClr val="A40000"/>
                </a:solidFill>
              </a:rPr>
              <a:t>Lib-Dem &amp; Green switchers have voted Labour more frequently in the last 10 years than Reform </a:t>
            </a:r>
            <a:r>
              <a:rPr lang="en-GB" sz="2100" dirty="0" smtClean="0">
                <a:solidFill>
                  <a:srgbClr val="A40000"/>
                </a:solidFill>
              </a:rPr>
              <a:t>switchers</a:t>
            </a:r>
            <a:endParaRPr lang="en-GB" sz="2100" dirty="0">
              <a:solidFill>
                <a:srgbClr val="A4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375" y="96308"/>
            <a:ext cx="5641919" cy="413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1" u="sng" dirty="0" smtClean="0">
                <a:solidFill>
                  <a:srgbClr val="A40000"/>
                </a:solidFill>
              </a:rPr>
              <a:t>Easier to win Left-Liberals over than Reform?</a:t>
            </a:r>
            <a:endParaRPr lang="en-GB" sz="2000" b="1" u="sng" dirty="0">
              <a:solidFill>
                <a:srgbClr val="A4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0882" y="1352939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3126" y="4510249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43" y="4242672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8474" y="4379168"/>
            <a:ext cx="47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A40000"/>
                </a:solidFill>
              </a:rPr>
              <a:t>!</a:t>
            </a:r>
            <a:endParaRPr lang="en-GB" sz="2800" dirty="0">
              <a:solidFill>
                <a:srgbClr val="A4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717" y="4494951"/>
            <a:ext cx="47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A40000"/>
                </a:solidFill>
              </a:rPr>
              <a:t>!</a:t>
            </a:r>
            <a:endParaRPr lang="en-GB" sz="2800" dirty="0">
              <a:solidFill>
                <a:srgbClr val="A4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3039" y="4294841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7439" y="4779039"/>
            <a:ext cx="47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A40000"/>
                </a:solidFill>
              </a:rPr>
              <a:t>!</a:t>
            </a:r>
            <a:endParaRPr lang="en-GB" sz="2800" dirty="0">
              <a:solidFill>
                <a:srgbClr val="A4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0794" y="1297355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5460" y="4130001"/>
            <a:ext cx="4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A40000"/>
                </a:solidFill>
              </a:rPr>
              <a:t>*</a:t>
            </a:r>
            <a:endParaRPr lang="en-GB" sz="3200" dirty="0">
              <a:solidFill>
                <a:srgbClr val="A40000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6531427" y="2326229"/>
            <a:ext cx="307910" cy="2705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2" grpId="0"/>
      <p:bldP spid="13" grpId="0"/>
      <p:bldP spid="15" grpId="0"/>
      <p:bldP spid="16" grpId="0"/>
      <p:bldP spid="18" grpId="0"/>
      <p:bldP spid="20" grpId="0"/>
      <p:bldP spid="21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7" y="121214"/>
            <a:ext cx="11770488" cy="5380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9676" y="122231"/>
            <a:ext cx="1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866" y="5654561"/>
            <a:ext cx="3515933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2024 Labour voters switching </a:t>
            </a:r>
            <a:r>
              <a:rPr lang="en-GB" sz="2000" dirty="0">
                <a:solidFill>
                  <a:srgbClr val="A40000"/>
                </a:solidFill>
              </a:rPr>
              <a:t>recognise party </a:t>
            </a:r>
            <a:r>
              <a:rPr lang="en-GB" sz="2000" dirty="0" smtClean="0">
                <a:solidFill>
                  <a:srgbClr val="A40000"/>
                </a:solidFill>
              </a:rPr>
              <a:t>brands, more </a:t>
            </a:r>
            <a:r>
              <a:rPr lang="en-GB" sz="2000" dirty="0">
                <a:solidFill>
                  <a:srgbClr val="A40000"/>
                </a:solidFill>
              </a:rPr>
              <a:t>so than leaders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21491" y="5620672"/>
            <a:ext cx="2986538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More (X2) Lib-Dem &amp; Green losses like Labour than Reform losses </a:t>
            </a:r>
            <a:endParaRPr lang="en-GB" sz="2000" dirty="0">
              <a:solidFill>
                <a:srgbClr val="A4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89309" y="5637299"/>
            <a:ext cx="2988718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 smtClean="0">
                <a:solidFill>
                  <a:srgbClr val="A40000"/>
                </a:solidFill>
              </a:rPr>
              <a:t>Fewer Lib-Dem &amp; Green switchers Dislike Labour than Reform switchers</a:t>
            </a:r>
            <a:endParaRPr lang="en-GB" sz="2000" dirty="0">
              <a:solidFill>
                <a:srgbClr val="A4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963691" y="5646247"/>
            <a:ext cx="16673" cy="1021357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125953" y="5687840"/>
            <a:ext cx="2" cy="887022"/>
          </a:xfrm>
          <a:prstGeom prst="line">
            <a:avLst/>
          </a:prstGeom>
          <a:ln w="28575"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27316" y="4077281"/>
            <a:ext cx="2844317" cy="370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b="1" dirty="0" smtClean="0">
                <a:solidFill>
                  <a:srgbClr val="A40000"/>
                </a:solidFill>
              </a:rPr>
              <a:t>75% </a:t>
            </a:r>
            <a:r>
              <a:rPr lang="en-GB" sz="1600" dirty="0" smtClean="0">
                <a:solidFill>
                  <a:srgbClr val="A40000"/>
                </a:solidFill>
              </a:rPr>
              <a:t>lukewarm or like Labour</a:t>
            </a:r>
            <a:endParaRPr lang="en-GB" sz="1600" dirty="0">
              <a:solidFill>
                <a:srgbClr val="A4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3999" y="3939340"/>
            <a:ext cx="1504604" cy="512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400" b="1" dirty="0" smtClean="0">
                <a:solidFill>
                  <a:srgbClr val="A40000"/>
                </a:solidFill>
              </a:rPr>
              <a:t>39% </a:t>
            </a:r>
            <a:r>
              <a:rPr lang="en-GB" sz="1400" dirty="0" smtClean="0">
                <a:solidFill>
                  <a:srgbClr val="A40000"/>
                </a:solidFill>
              </a:rPr>
              <a:t>lukewarm or like Labour</a:t>
            </a:r>
            <a:endParaRPr lang="en-GB" sz="1400" dirty="0">
              <a:solidFill>
                <a:srgbClr val="A4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5128" y="4747366"/>
            <a:ext cx="64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A40000"/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94422" y="4732647"/>
            <a:ext cx="64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A40000"/>
                </a:solidFill>
              </a:rPr>
              <a:t>*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314" y="-36627"/>
            <a:ext cx="1483567" cy="1021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u="sng" dirty="0" smtClean="0">
                <a:solidFill>
                  <a:srgbClr val="A40000"/>
                </a:solidFill>
              </a:rPr>
              <a:t>Party </a:t>
            </a:r>
          </a:p>
          <a:p>
            <a:r>
              <a:rPr lang="en-GB" sz="2800" b="1" u="sng" dirty="0" smtClean="0">
                <a:solidFill>
                  <a:srgbClr val="A40000"/>
                </a:solidFill>
              </a:rPr>
              <a:t>Ratings</a:t>
            </a:r>
            <a:endParaRPr lang="en-GB" sz="2800" b="1" u="sng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6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6" y="290197"/>
            <a:ext cx="10454025" cy="5690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3017" y="305730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82" y="5950168"/>
            <a:ext cx="8510371" cy="887968"/>
          </a:xfrm>
        </p:spPr>
        <p:txBody>
          <a:bodyPr>
            <a:normAutofit/>
          </a:bodyPr>
          <a:lstStyle/>
          <a:p>
            <a:r>
              <a:rPr lang="en-GB" sz="2300" dirty="0">
                <a:solidFill>
                  <a:srgbClr val="A40000"/>
                </a:solidFill>
              </a:rPr>
              <a:t>V</a:t>
            </a:r>
            <a:r>
              <a:rPr lang="en-GB" sz="2300" dirty="0" smtClean="0">
                <a:solidFill>
                  <a:srgbClr val="A40000"/>
                </a:solidFill>
              </a:rPr>
              <a:t>oters </a:t>
            </a:r>
            <a:r>
              <a:rPr lang="en-GB" sz="2300" dirty="0">
                <a:solidFill>
                  <a:srgbClr val="A40000"/>
                </a:solidFill>
              </a:rPr>
              <a:t>Labour has lost to the Greens/Lib-Dems say they are more likely to come back than those they have lost to Reform.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5055" y="1607396"/>
            <a:ext cx="1869519" cy="15097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300" dirty="0" smtClean="0">
                <a:solidFill>
                  <a:srgbClr val="A40000"/>
                </a:solidFill>
              </a:rPr>
              <a:t>72% very likely or moderately likely to vote Labour at the next election</a:t>
            </a:r>
            <a:endParaRPr lang="en-GB" sz="2300" dirty="0">
              <a:solidFill>
                <a:srgbClr val="A4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30737" y="1383584"/>
            <a:ext cx="2224083" cy="155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300" dirty="0" smtClean="0">
                <a:solidFill>
                  <a:srgbClr val="A40000"/>
                </a:solidFill>
              </a:rPr>
              <a:t>74% very likely or moderately likely to vote Labour at the next election</a:t>
            </a:r>
            <a:endParaRPr lang="en-GB" sz="2300" dirty="0">
              <a:solidFill>
                <a:srgbClr val="A4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07809" y="3053523"/>
            <a:ext cx="83260" cy="528640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99993" y="2836506"/>
            <a:ext cx="85889" cy="809287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634963" y="905531"/>
            <a:ext cx="2224083" cy="155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 smtClean="0">
                <a:solidFill>
                  <a:srgbClr val="A40000"/>
                </a:solidFill>
              </a:rPr>
              <a:t>Only 41% say they are very likely or moderately likely to vote Labour at the next election</a:t>
            </a:r>
            <a:endParaRPr lang="en-GB" sz="1800" dirty="0">
              <a:solidFill>
                <a:srgbClr val="A4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65657" y="2362274"/>
            <a:ext cx="32099" cy="2110372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8447407" y="2336398"/>
            <a:ext cx="1598511" cy="1183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It is 71% for those undecided</a:t>
            </a:r>
            <a:endParaRPr lang="en-GB" sz="2200" dirty="0">
              <a:solidFill>
                <a:srgbClr val="A4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189940" y="3417460"/>
            <a:ext cx="32097" cy="342777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694685" y="823421"/>
            <a:ext cx="4279698" cy="498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 smtClean="0">
                <a:solidFill>
                  <a:srgbClr val="A40000"/>
                </a:solidFill>
              </a:rPr>
              <a:t>Those still Labour likely to stay</a:t>
            </a:r>
            <a:endParaRPr lang="en-GB" sz="2200" dirty="0">
              <a:solidFill>
                <a:srgbClr val="A4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380931" y="1175658"/>
            <a:ext cx="199689" cy="329549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2636" y="30490"/>
            <a:ext cx="3088433" cy="765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b="1" u="sng" dirty="0" smtClean="0">
                <a:solidFill>
                  <a:srgbClr val="A40000"/>
                </a:solidFill>
              </a:rPr>
              <a:t>Perceived likelihood to vote for Labour</a:t>
            </a:r>
            <a:endParaRPr lang="en-GB" sz="2200" b="1" u="sng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4" grpId="0"/>
      <p:bldP spid="30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4488" y="887766"/>
            <a:ext cx="7135831" cy="2833710"/>
          </a:xfrm>
        </p:spPr>
        <p:txBody>
          <a:bodyPr>
            <a:noAutofit/>
          </a:bodyPr>
          <a:lstStyle/>
          <a:p>
            <a:pPr algn="l"/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A Better </a:t>
            </a:r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S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trategy?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299"/>
            <a:ext cx="8596668" cy="641820"/>
          </a:xfrm>
        </p:spPr>
        <p:txBody>
          <a:bodyPr/>
          <a:lstStyle/>
          <a:p>
            <a:r>
              <a:rPr lang="en-GB" b="1" u="sng" dirty="0" smtClean="0">
                <a:solidFill>
                  <a:srgbClr val="A40000"/>
                </a:solidFill>
              </a:rPr>
              <a:t>Core Findings</a:t>
            </a:r>
            <a:endParaRPr lang="en-GB" b="1" u="sng" dirty="0">
              <a:solidFill>
                <a:srgbClr val="A4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1451" y="1079901"/>
            <a:ext cx="4767502" cy="539337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Losses </a:t>
            </a:r>
            <a:r>
              <a:rPr lang="en-GB" dirty="0">
                <a:solidFill>
                  <a:srgbClr val="A40000"/>
                </a:solidFill>
              </a:rPr>
              <a:t>to the Lib-Dems and Greens are </a:t>
            </a:r>
            <a:r>
              <a:rPr lang="en-GB" dirty="0" smtClean="0">
                <a:solidFill>
                  <a:srgbClr val="A40000"/>
                </a:solidFill>
              </a:rPr>
              <a:t>consistently different </a:t>
            </a:r>
            <a:r>
              <a:rPr lang="en-GB" dirty="0">
                <a:solidFill>
                  <a:srgbClr val="A40000"/>
                </a:solidFill>
              </a:rPr>
              <a:t>to losses of Reform.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A40000"/>
                </a:solidFill>
              </a:rPr>
              <a:t>Left-Liberal and Reform switchers have contrasting opinions on cultural questions. </a:t>
            </a:r>
          </a:p>
          <a:p>
            <a:pPr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Labour </a:t>
            </a:r>
            <a:r>
              <a:rPr lang="en-GB" dirty="0">
                <a:solidFill>
                  <a:srgbClr val="A40000"/>
                </a:solidFill>
              </a:rPr>
              <a:t>is losing more voters to Left/Liberal parties (plus not sure) than to Reform.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A40000"/>
                </a:solidFill>
              </a:rPr>
              <a:t>Current losses represent a continuation of the electoral challenges Labour faced in the last parliament. </a:t>
            </a:r>
          </a:p>
          <a:p>
            <a:pPr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Probably </a:t>
            </a:r>
            <a:r>
              <a:rPr lang="en-GB" dirty="0">
                <a:solidFill>
                  <a:srgbClr val="A40000"/>
                </a:solidFill>
              </a:rPr>
              <a:t>easier to win back voters lost to left/liberal parties than Reform. </a:t>
            </a:r>
            <a:r>
              <a:rPr lang="en-GB" dirty="0" smtClean="0">
                <a:solidFill>
                  <a:srgbClr val="A40000"/>
                </a:solidFill>
              </a:rPr>
              <a:t>This is due such voters viewing Labour more favourably. </a:t>
            </a:r>
            <a:endParaRPr lang="en-GB" dirty="0">
              <a:solidFill>
                <a:srgbClr val="A4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45331" y="416119"/>
            <a:ext cx="66503" cy="6150935"/>
          </a:xfrm>
          <a:prstGeom prst="line">
            <a:avLst/>
          </a:prstGeom>
          <a:ln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428212" y="1066252"/>
            <a:ext cx="4563686" cy="539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en-GB" dirty="0" smtClean="0">
                <a:solidFill>
                  <a:srgbClr val="A40000"/>
                </a:solidFill>
              </a:rPr>
              <a:t>The </a:t>
            </a:r>
            <a:r>
              <a:rPr lang="en-GB" dirty="0">
                <a:solidFill>
                  <a:srgbClr val="A40000"/>
                </a:solidFill>
              </a:rPr>
              <a:t>government’s negative narrative on immigration is likely turning away larger groups of left-liberal </a:t>
            </a:r>
            <a:r>
              <a:rPr lang="en-GB" dirty="0" smtClean="0">
                <a:solidFill>
                  <a:srgbClr val="A40000"/>
                </a:solidFill>
              </a:rPr>
              <a:t>voters, </a:t>
            </a:r>
            <a:r>
              <a:rPr lang="en-GB" dirty="0">
                <a:solidFill>
                  <a:srgbClr val="A40000"/>
                </a:solidFill>
              </a:rPr>
              <a:t>and not winning over individuals moving from Labour to </a:t>
            </a:r>
            <a:r>
              <a:rPr lang="en-GB" dirty="0" smtClean="0">
                <a:solidFill>
                  <a:srgbClr val="A40000"/>
                </a:solidFill>
              </a:rPr>
              <a:t>Reform.</a:t>
            </a:r>
          </a:p>
          <a:p>
            <a:pPr>
              <a:buFont typeface="+mj-lt"/>
              <a:buAutoNum type="arabicPeriod" startAt="6"/>
            </a:pPr>
            <a:r>
              <a:rPr lang="en-GB" dirty="0">
                <a:solidFill>
                  <a:srgbClr val="A40000"/>
                </a:solidFill>
              </a:rPr>
              <a:t>Labour is generally losing support due to a lack of confidence in their ability to handle key issues (The economy and Immigration). Concerns with competence in government is a major theme. </a:t>
            </a:r>
          </a:p>
          <a:p>
            <a:pPr>
              <a:buFont typeface="+mj-lt"/>
              <a:buAutoNum type="arabicPeriod" startAt="6"/>
            </a:pPr>
            <a:r>
              <a:rPr lang="en-GB" dirty="0" smtClean="0">
                <a:solidFill>
                  <a:srgbClr val="A40000"/>
                </a:solidFill>
              </a:rPr>
              <a:t>Another </a:t>
            </a:r>
            <a:r>
              <a:rPr lang="en-GB" dirty="0">
                <a:solidFill>
                  <a:srgbClr val="A40000"/>
                </a:solidFill>
              </a:rPr>
              <a:t>core cause of losses has resulted from individuals viewing the Labour brand </a:t>
            </a:r>
            <a:r>
              <a:rPr lang="en-GB" dirty="0" smtClean="0">
                <a:solidFill>
                  <a:srgbClr val="A40000"/>
                </a:solidFill>
              </a:rPr>
              <a:t>negatively.</a:t>
            </a:r>
          </a:p>
          <a:p>
            <a:pPr>
              <a:buFont typeface="+mj-lt"/>
              <a:buAutoNum type="arabicPeriod" startAt="6"/>
            </a:pPr>
            <a:r>
              <a:rPr lang="en-GB" dirty="0">
                <a:solidFill>
                  <a:srgbClr val="A40000"/>
                </a:solidFill>
              </a:rPr>
              <a:t>The findings raise difficult questions </a:t>
            </a:r>
            <a:r>
              <a:rPr lang="en-GB" dirty="0" smtClean="0">
                <a:solidFill>
                  <a:srgbClr val="A40000"/>
                </a:solidFill>
              </a:rPr>
              <a:t>on whether the Blue Labour </a:t>
            </a:r>
            <a:r>
              <a:rPr lang="en-GB" i="1" dirty="0" smtClean="0">
                <a:solidFill>
                  <a:srgbClr val="A40000"/>
                </a:solidFill>
              </a:rPr>
              <a:t>“chasing reform” </a:t>
            </a:r>
            <a:r>
              <a:rPr lang="en-GB" dirty="0" smtClean="0">
                <a:solidFill>
                  <a:srgbClr val="A40000"/>
                </a:solidFill>
              </a:rPr>
              <a:t>strategy is the most optimal one.</a:t>
            </a:r>
          </a:p>
          <a:p>
            <a:pPr>
              <a:buFont typeface="+mj-lt"/>
              <a:buAutoNum type="arabicPeriod" startAt="6"/>
            </a:pPr>
            <a:r>
              <a:rPr lang="en-GB" dirty="0" smtClean="0">
                <a:solidFill>
                  <a:srgbClr val="A40000"/>
                </a:solidFill>
              </a:rPr>
              <a:t>Forming a progressive coalition probably the most optimal strategy. </a:t>
            </a:r>
            <a:endParaRPr lang="en-GB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34" y="3420190"/>
            <a:ext cx="3528381" cy="35327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1997" y="145713"/>
            <a:ext cx="8663300" cy="798915"/>
          </a:xfrm>
        </p:spPr>
        <p:txBody>
          <a:bodyPr/>
          <a:lstStyle/>
          <a:p>
            <a:r>
              <a:rPr lang="en-GB" sz="5200" dirty="0" smtClean="0">
                <a:solidFill>
                  <a:srgbClr val="A40000"/>
                </a:solidFill>
              </a:rPr>
              <a:t>A better strategy available?</a:t>
            </a:r>
            <a:endParaRPr lang="en-GB" sz="5200" dirty="0">
              <a:solidFill>
                <a:srgbClr val="A4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918" y="3993918"/>
            <a:ext cx="359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A40000"/>
                </a:solidFill>
              </a:rPr>
              <a:t>Why target these voters?</a:t>
            </a:r>
            <a:endParaRPr lang="en-GB" sz="2000" b="1" u="sng" dirty="0">
              <a:solidFill>
                <a:srgbClr val="A4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78" y="4348878"/>
            <a:ext cx="4732003" cy="21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40000"/>
                </a:solidFill>
              </a:rPr>
              <a:t>Stronger historical support (2015-’19)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40000"/>
                </a:solidFill>
              </a:rPr>
              <a:t>More likely future support for Labour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40000"/>
                </a:solidFill>
              </a:rPr>
              <a:t>Similar opinions to Labour members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40000"/>
                </a:solidFill>
              </a:rPr>
              <a:t>A more favourable view of Labour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A40000"/>
                </a:solidFill>
              </a:rPr>
              <a:t>Prioritise the economy over migration</a:t>
            </a:r>
            <a:endParaRPr lang="en-GB" dirty="0">
              <a:solidFill>
                <a:srgbClr val="A4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047" y="3523411"/>
            <a:ext cx="76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A40000"/>
                </a:solidFill>
              </a:rPr>
              <a:t>?</a:t>
            </a:r>
            <a:endParaRPr lang="en-GB" sz="6000" b="1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350" y="1106505"/>
            <a:ext cx="359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A40000"/>
                </a:solidFill>
              </a:rPr>
              <a:t>Plan</a:t>
            </a:r>
            <a:endParaRPr lang="en-GB" sz="2400" b="1" u="sng" dirty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2350" y="1520718"/>
            <a:ext cx="47320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Highlighting the costs of Reform &amp;    How Labour is different.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Cost of living and economic narrative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Targeting Left/Liberal voters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A40000"/>
                </a:solidFill>
              </a:rPr>
              <a:t>Improve </a:t>
            </a:r>
            <a:r>
              <a:rPr lang="en-GB" dirty="0" err="1" smtClean="0">
                <a:solidFill>
                  <a:srgbClr val="A40000"/>
                </a:solidFill>
              </a:rPr>
              <a:t>comms</a:t>
            </a:r>
            <a:r>
              <a:rPr lang="en-GB" dirty="0" smtClean="0">
                <a:solidFill>
                  <a:srgbClr val="A40000"/>
                </a:solidFill>
              </a:rPr>
              <a:t> on </a:t>
            </a:r>
            <a:r>
              <a:rPr lang="en-GB" dirty="0" err="1" smtClean="0">
                <a:solidFill>
                  <a:srgbClr val="A40000"/>
                </a:solidFill>
              </a:rPr>
              <a:t>govt</a:t>
            </a:r>
            <a:r>
              <a:rPr lang="en-GB" dirty="0" smtClean="0">
                <a:solidFill>
                  <a:srgbClr val="A40000"/>
                </a:solidFill>
              </a:rPr>
              <a:t> competence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0" y="975589"/>
            <a:ext cx="1335493" cy="1068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38" y="1706375"/>
            <a:ext cx="1647782" cy="145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9" y="2802152"/>
            <a:ext cx="2028167" cy="1238835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rot="10800000" flipV="1">
            <a:off x="3206158" y="1565486"/>
            <a:ext cx="591146" cy="261116"/>
          </a:xfrm>
          <a:prstGeom prst="curvedConnector3">
            <a:avLst>
              <a:gd name="adj1" fmla="val 50000"/>
            </a:avLst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083" y="1048121"/>
            <a:ext cx="1422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A40000"/>
                </a:solidFill>
              </a:rPr>
              <a:t>Building a progressive coalition </a:t>
            </a:r>
            <a:endParaRPr lang="en-GB" b="1" dirty="0">
              <a:solidFill>
                <a:srgbClr val="A4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6" y="1134498"/>
            <a:ext cx="2098454" cy="2342257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 rot="16200000" flipV="1">
            <a:off x="3163359" y="2521372"/>
            <a:ext cx="676744" cy="483182"/>
          </a:xfrm>
          <a:prstGeom prst="curvedConnector3">
            <a:avLst>
              <a:gd name="adj1" fmla="val 91362"/>
            </a:avLst>
          </a:prstGeom>
          <a:ln w="38100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290903" y="2144238"/>
            <a:ext cx="708431" cy="129551"/>
          </a:xfrm>
          <a:prstGeom prst="straightConnector1">
            <a:avLst/>
          </a:prstGeom>
          <a:ln w="349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ross 32"/>
          <p:cNvSpPr/>
          <p:nvPr/>
        </p:nvSpPr>
        <p:spPr>
          <a:xfrm>
            <a:off x="2097833" y="1112809"/>
            <a:ext cx="363894" cy="365540"/>
          </a:xfrm>
          <a:prstGeom prst="plus">
            <a:avLst>
              <a:gd name="adj" fmla="val 37821"/>
            </a:avLst>
          </a:prstGeom>
          <a:solidFill>
            <a:srgbClr val="DC1E0A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875480" y="3158139"/>
            <a:ext cx="112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rgbClr val="A40000"/>
                </a:solidFill>
              </a:rPr>
              <a:t>35%</a:t>
            </a:r>
            <a:endParaRPr lang="en-GB" sz="4000" b="1" dirty="0">
              <a:solidFill>
                <a:srgbClr val="A4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8127" y="6405666"/>
            <a:ext cx="315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A40000"/>
                </a:solidFill>
              </a:rPr>
              <a:t>Current</a:t>
            </a:r>
            <a:endParaRPr lang="en-GB" sz="1600" b="1" u="sng" dirty="0">
              <a:solidFill>
                <a:srgbClr val="A4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5017" y="6405666"/>
            <a:ext cx="315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rgbClr val="A40000"/>
                </a:solidFill>
              </a:rPr>
              <a:t>2029 GE</a:t>
            </a:r>
            <a:endParaRPr lang="en-GB" sz="1600" b="1" u="sng" dirty="0">
              <a:solidFill>
                <a:srgbClr val="A4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64" y="4919772"/>
            <a:ext cx="461361" cy="514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72" y="3654170"/>
            <a:ext cx="461361" cy="5149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06" y="4067975"/>
            <a:ext cx="541390" cy="5705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32" y="4511081"/>
            <a:ext cx="548485" cy="46002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07241" y="3654170"/>
            <a:ext cx="1990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A40000"/>
                </a:solidFill>
              </a:rPr>
              <a:t>Building a base bigger than Reform’s by securing voters Reform can’t reach</a:t>
            </a:r>
            <a:endParaRPr lang="en-GB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4" grpId="0"/>
      <p:bldP spid="36" grpId="0"/>
      <p:bldP spid="37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r="849"/>
          <a:stretch/>
        </p:blipFill>
        <p:spPr>
          <a:xfrm>
            <a:off x="923730" y="264757"/>
            <a:ext cx="7707087" cy="5436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8281" y="2741647"/>
            <a:ext cx="1295400" cy="1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78281" y="2211357"/>
            <a:ext cx="1295400" cy="530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78281" y="1642190"/>
            <a:ext cx="1295400" cy="56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78281" y="1427586"/>
            <a:ext cx="1295400" cy="214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78281" y="1268966"/>
            <a:ext cx="1295400" cy="15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433394" y="970386"/>
            <a:ext cx="1440287" cy="29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47249" y="699798"/>
            <a:ext cx="1362269" cy="727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71863" y="1054362"/>
            <a:ext cx="2004397" cy="16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671862" y="1366938"/>
            <a:ext cx="2004397" cy="16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1861" y="1679514"/>
            <a:ext cx="2004397" cy="16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73884" y="1366938"/>
            <a:ext cx="2004397" cy="16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775074" y="1033368"/>
            <a:ext cx="2004397" cy="235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788366" y="5760300"/>
            <a:ext cx="599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rgbClr val="A40000"/>
                </a:solidFill>
              </a:rPr>
              <a:t>Labour can overtake Reform by building a coalition of progressive voters. They have secured the support of all of these voters at some point in the 5 years. </a:t>
            </a:r>
            <a:endParaRPr lang="en-GB" dirty="0">
              <a:solidFill>
                <a:srgbClr val="A4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815" y="1048149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A40000"/>
                </a:solidFill>
              </a:rPr>
              <a:t>Reform can be beaten without taking a single vote from Reform!</a:t>
            </a:r>
            <a:endParaRPr lang="en-GB" b="1" dirty="0">
              <a:solidFill>
                <a:srgbClr val="A4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0815" y="2674712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A40000"/>
                </a:solidFill>
              </a:rPr>
              <a:t>Remember losses to Reform only = 2.7% of all voters, losses elsewhere are much more numerous!</a:t>
            </a:r>
            <a:endParaRPr lang="en-GB" b="1" dirty="0">
              <a:solidFill>
                <a:srgbClr val="A4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27612" y="1847464"/>
            <a:ext cx="985421" cy="894183"/>
          </a:xfrm>
          <a:prstGeom prst="straightConnector1">
            <a:avLst/>
          </a:prstGeom>
          <a:ln w="2857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4395" y="2484815"/>
            <a:ext cx="1049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A40000"/>
                </a:solidFill>
              </a:rPr>
              <a:t>30% of lost Reform voters that prioritise the economy</a:t>
            </a:r>
            <a:endParaRPr lang="en-GB" sz="16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3769" y="676929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GB" sz="6600" dirty="0">
                <a:solidFill>
                  <a:srgbClr val="A40000"/>
                </a:solidFill>
                <a:latin typeface="Perpetua" panose="02020502060401020303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635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2253" y="149594"/>
            <a:ext cx="5328458" cy="109731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A40000"/>
                </a:solidFill>
              </a:rPr>
              <a:t>Summary (2)	- Support for Labour and where it has gone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1978" y="1405640"/>
            <a:ext cx="1519872" cy="56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/>
          <a:stretch/>
        </p:blipFill>
        <p:spPr>
          <a:xfrm>
            <a:off x="116379" y="1172095"/>
            <a:ext cx="6758248" cy="53118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20163" y="477370"/>
            <a:ext cx="2830848" cy="565535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40000"/>
                </a:solidFill>
              </a:rPr>
              <a:t>Now, Labour is on </a:t>
            </a:r>
            <a:r>
              <a:rPr lang="en-GB" sz="2000" dirty="0" smtClean="0">
                <a:solidFill>
                  <a:srgbClr val="A40000"/>
                </a:solidFill>
              </a:rPr>
              <a:t>22% </a:t>
            </a:r>
            <a:r>
              <a:rPr lang="en-GB" sz="2000" dirty="0">
                <a:solidFill>
                  <a:srgbClr val="A40000"/>
                </a:solidFill>
              </a:rPr>
              <a:t>of the vote - 10% behind Reform.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40000"/>
                </a:solidFill>
              </a:rPr>
              <a:t>The Greens and Lib-Dems combined are on 25% (most are Lib-Dem).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40000"/>
                </a:solidFill>
              </a:rPr>
              <a:t>Labour have mostly lost 2024 support to the Greens and Lib-Dems (18%) and Not </a:t>
            </a:r>
            <a:r>
              <a:rPr lang="en-GB" sz="2000" dirty="0" err="1">
                <a:solidFill>
                  <a:srgbClr val="A40000"/>
                </a:solidFill>
              </a:rPr>
              <a:t>sure’s</a:t>
            </a:r>
            <a:r>
              <a:rPr lang="en-GB" sz="2000" dirty="0">
                <a:solidFill>
                  <a:srgbClr val="A40000"/>
                </a:solidFill>
              </a:rPr>
              <a:t> – (20%).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A40000"/>
                </a:solidFill>
              </a:rPr>
              <a:t>Losses to Reform only = 8% of Labour’s 2024 vote. Losses to Left-Liberals is far greater.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79000" y="3214604"/>
            <a:ext cx="1583422" cy="822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b="1" u="sng" dirty="0" smtClean="0">
                <a:solidFill>
                  <a:srgbClr val="A40000"/>
                </a:solidFill>
              </a:rPr>
              <a:t>78% of all losses!</a:t>
            </a:r>
            <a:endParaRPr lang="en-GB" sz="2200" b="1" dirty="0">
              <a:solidFill>
                <a:srgbClr val="A4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97764" y="3930648"/>
            <a:ext cx="1754154" cy="1158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b="1" u="sng" dirty="0" smtClean="0">
                <a:solidFill>
                  <a:srgbClr val="A40000"/>
                </a:solidFill>
              </a:rPr>
              <a:t>Only 17% of all losses!</a:t>
            </a:r>
            <a:endParaRPr lang="en-GB" sz="2200" b="1" dirty="0">
              <a:solidFill>
                <a:srgbClr val="A4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38735" y="4749282"/>
            <a:ext cx="145498" cy="33970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80270" y="4036703"/>
            <a:ext cx="71645" cy="473116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94514" y="4952556"/>
            <a:ext cx="7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A40000"/>
                </a:solidFill>
              </a:rPr>
              <a:t>1.8m</a:t>
            </a:r>
          </a:p>
          <a:p>
            <a:r>
              <a:rPr lang="en-GB" sz="1600" dirty="0" smtClean="0">
                <a:solidFill>
                  <a:srgbClr val="A40000"/>
                </a:solidFill>
              </a:rPr>
              <a:t>voters</a:t>
            </a:r>
            <a:endParaRPr lang="en-GB" sz="1600" dirty="0">
              <a:solidFill>
                <a:srgbClr val="A4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8175" y="4863150"/>
            <a:ext cx="7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A40000"/>
                </a:solidFill>
              </a:rPr>
              <a:t>1.9m</a:t>
            </a:r>
          </a:p>
          <a:p>
            <a:r>
              <a:rPr lang="en-GB" sz="1600" dirty="0" smtClean="0">
                <a:solidFill>
                  <a:srgbClr val="A40000"/>
                </a:solidFill>
              </a:rPr>
              <a:t>voters</a:t>
            </a:r>
            <a:endParaRPr lang="en-GB" sz="1600" dirty="0">
              <a:solidFill>
                <a:srgbClr val="A4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4620" y="5554709"/>
            <a:ext cx="7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A40000"/>
                </a:solidFill>
              </a:rPr>
              <a:t>0.8m</a:t>
            </a:r>
          </a:p>
          <a:p>
            <a:r>
              <a:rPr lang="en-GB" sz="1600" dirty="0" smtClean="0">
                <a:solidFill>
                  <a:srgbClr val="A40000"/>
                </a:solidFill>
              </a:rPr>
              <a:t>voters</a:t>
            </a:r>
            <a:endParaRPr lang="en-GB" sz="1600" dirty="0">
              <a:solidFill>
                <a:srgbClr val="A4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25551" y="3723558"/>
            <a:ext cx="13123" cy="288962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3027246" y="3009622"/>
            <a:ext cx="1609731" cy="697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A40000"/>
                </a:solidFill>
              </a:rPr>
              <a:t>Only 2.7% - of all voters</a:t>
            </a:r>
            <a:endParaRPr lang="en-GB" sz="2000" b="1" dirty="0">
              <a:solidFill>
                <a:srgbClr val="A4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25644" y="3042674"/>
            <a:ext cx="1640737" cy="6253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10079" y="2703393"/>
            <a:ext cx="37800" cy="574557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141112" y="1962691"/>
            <a:ext cx="1609731" cy="697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1" u="sng" dirty="0" smtClean="0">
                <a:solidFill>
                  <a:srgbClr val="A40000"/>
                </a:solidFill>
              </a:rPr>
              <a:t>12.8%</a:t>
            </a:r>
            <a:r>
              <a:rPr lang="en-GB" sz="2000" b="1" dirty="0" smtClean="0">
                <a:solidFill>
                  <a:srgbClr val="A40000"/>
                </a:solidFill>
              </a:rPr>
              <a:t> - of all voters</a:t>
            </a:r>
            <a:endParaRPr lang="en-GB" sz="2000" b="1" dirty="0">
              <a:solidFill>
                <a:srgbClr val="A4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25610" y="2005895"/>
            <a:ext cx="1640737" cy="6253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72138" y="6500365"/>
            <a:ext cx="586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>
                <a:solidFill>
                  <a:srgbClr val="A40000"/>
                </a:solidFill>
              </a:rPr>
              <a:t>Note:</a:t>
            </a:r>
            <a:r>
              <a:rPr lang="en-GB" sz="1400" dirty="0" smtClean="0">
                <a:solidFill>
                  <a:srgbClr val="A40000"/>
                </a:solidFill>
              </a:rPr>
              <a:t> These figures only include people who voted in 2024.</a:t>
            </a:r>
            <a:endParaRPr lang="en-GB" sz="14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3" grpId="0" animBg="1"/>
      <p:bldP spid="20" grpId="0"/>
      <p:bldP spid="21" grpId="0" animBg="1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3769" y="676929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Who are T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hey?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026" r="874" b="2642"/>
          <a:stretch/>
        </p:blipFill>
        <p:spPr>
          <a:xfrm>
            <a:off x="410872" y="108066"/>
            <a:ext cx="10525155" cy="307619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37257" y="3225823"/>
            <a:ext cx="3640976" cy="3458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A40000"/>
                </a:solidFill>
              </a:rPr>
              <a:t>Reform switchers are consistently </a:t>
            </a:r>
            <a:r>
              <a:rPr lang="en-GB" sz="2400" b="1" dirty="0">
                <a:solidFill>
                  <a:srgbClr val="A40000"/>
                </a:solidFill>
              </a:rPr>
              <a:t>different</a:t>
            </a:r>
            <a:r>
              <a:rPr lang="en-GB" sz="2400" dirty="0">
                <a:solidFill>
                  <a:srgbClr val="A40000"/>
                </a:solidFill>
              </a:rPr>
              <a:t>. </a:t>
            </a:r>
            <a:endParaRPr lang="en-GB" sz="2400" dirty="0" smtClean="0">
              <a:solidFill>
                <a:srgbClr val="A4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2000" u="sng" dirty="0" smtClean="0">
                <a:solidFill>
                  <a:srgbClr val="A40000"/>
                </a:solidFill>
              </a:rPr>
              <a:t>They tend to be: </a:t>
            </a:r>
            <a:endParaRPr lang="en-GB" sz="2400" u="sng" dirty="0" smtClean="0">
              <a:solidFill>
                <a:srgbClr val="A4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400" dirty="0" smtClean="0">
                <a:solidFill>
                  <a:srgbClr val="A40000"/>
                </a:solidFill>
              </a:rPr>
              <a:t>- </a:t>
            </a:r>
            <a:r>
              <a:rPr lang="en-GB" sz="2300" dirty="0" smtClean="0">
                <a:solidFill>
                  <a:srgbClr val="A40000"/>
                </a:solidFill>
              </a:rPr>
              <a:t>Older.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Socially rent. 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On </a:t>
            </a:r>
            <a:r>
              <a:rPr lang="en-GB" sz="2300" dirty="0">
                <a:solidFill>
                  <a:srgbClr val="A40000"/>
                </a:solidFill>
              </a:rPr>
              <a:t>a low </a:t>
            </a:r>
            <a:r>
              <a:rPr lang="en-GB" sz="2300" dirty="0" smtClean="0">
                <a:solidFill>
                  <a:srgbClr val="A40000"/>
                </a:solidFill>
              </a:rPr>
              <a:t>income. </a:t>
            </a:r>
            <a:endParaRPr lang="en-GB" sz="2300" dirty="0">
              <a:solidFill>
                <a:srgbClr val="A4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White British. 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Be working-class.</a:t>
            </a:r>
            <a:endParaRPr lang="en-GB" sz="2300" dirty="0">
              <a:solidFill>
                <a:srgbClr val="A4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7915" y="3225823"/>
            <a:ext cx="3640976" cy="3458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A40000"/>
                </a:solidFill>
              </a:rPr>
              <a:t>Lib-Dem &amp; Green losses reflect the party’s base</a:t>
            </a:r>
            <a:r>
              <a:rPr lang="en-GB" sz="2400" dirty="0" smtClean="0">
                <a:solidFill>
                  <a:srgbClr val="A40000"/>
                </a:solidFill>
              </a:rPr>
              <a:t>.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2000" u="sng" dirty="0" smtClean="0">
                <a:solidFill>
                  <a:srgbClr val="A40000"/>
                </a:solidFill>
              </a:rPr>
              <a:t>They tend to be: </a:t>
            </a:r>
            <a:endParaRPr lang="en-GB" sz="2400" u="sng" dirty="0" smtClean="0">
              <a:solidFill>
                <a:srgbClr val="A4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400" dirty="0" smtClean="0">
                <a:solidFill>
                  <a:srgbClr val="A40000"/>
                </a:solidFill>
              </a:rPr>
              <a:t>- </a:t>
            </a:r>
            <a:r>
              <a:rPr lang="en-GB" sz="2300" dirty="0" smtClean="0">
                <a:solidFill>
                  <a:srgbClr val="A40000"/>
                </a:solidFill>
              </a:rPr>
              <a:t>Younger.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Own property. 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On higher income. </a:t>
            </a:r>
            <a:endParaRPr lang="en-GB" sz="2300" dirty="0">
              <a:solidFill>
                <a:srgbClr val="A4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More ethnically diverse. </a:t>
            </a:r>
          </a:p>
          <a:p>
            <a:pPr algn="just">
              <a:spcAft>
                <a:spcPts val="600"/>
              </a:spcAft>
            </a:pPr>
            <a:r>
              <a:rPr lang="en-GB" sz="2300" dirty="0" smtClean="0">
                <a:solidFill>
                  <a:srgbClr val="A40000"/>
                </a:solidFill>
              </a:rPr>
              <a:t>- Professional classes.</a:t>
            </a:r>
            <a:endParaRPr lang="en-GB" sz="2300" dirty="0">
              <a:solidFill>
                <a:srgbClr val="A4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81456" y="3184258"/>
            <a:ext cx="56799" cy="3623864"/>
          </a:xfrm>
          <a:prstGeom prst="line">
            <a:avLst/>
          </a:prstGeom>
          <a:ln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2510" y="4073724"/>
            <a:ext cx="9540240" cy="33251"/>
          </a:xfrm>
          <a:prstGeom prst="line">
            <a:avLst/>
          </a:prstGeom>
          <a:ln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4573" y="13484"/>
            <a:ext cx="7847196" cy="559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rgbClr val="A40000"/>
                </a:solidFill>
              </a:rPr>
              <a:t>There </a:t>
            </a:r>
            <a:r>
              <a:rPr lang="en-GB" sz="3200" dirty="0" smtClean="0">
                <a:solidFill>
                  <a:srgbClr val="A40000"/>
                </a:solidFill>
              </a:rPr>
              <a:t>are clear ideological divisions: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r="9757" b="152"/>
          <a:stretch/>
        </p:blipFill>
        <p:spPr>
          <a:xfrm>
            <a:off x="1093340" y="573387"/>
            <a:ext cx="8441185" cy="473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7183" y="6013811"/>
            <a:ext cx="301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A40000"/>
                </a:solidFill>
              </a:rPr>
              <a:t>Lib-Dem switchers are centre and </a:t>
            </a:r>
            <a:r>
              <a:rPr lang="en-GB" dirty="0">
                <a:solidFill>
                  <a:srgbClr val="A40000"/>
                </a:solidFill>
              </a:rPr>
              <a:t>mostly </a:t>
            </a:r>
            <a:r>
              <a:rPr lang="en-GB" dirty="0" smtClean="0">
                <a:solidFill>
                  <a:srgbClr val="A40000"/>
                </a:solidFill>
              </a:rPr>
              <a:t>liberal</a:t>
            </a:r>
            <a:endParaRPr lang="en-GB" dirty="0">
              <a:solidFill>
                <a:srgbClr val="A4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9299" y="6049182"/>
            <a:ext cx="230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A40000"/>
                </a:solidFill>
              </a:rPr>
              <a:t>The </a:t>
            </a:r>
            <a:r>
              <a:rPr lang="en-GB" dirty="0">
                <a:solidFill>
                  <a:srgbClr val="A40000"/>
                </a:solidFill>
              </a:rPr>
              <a:t>losses to Greens are </a:t>
            </a:r>
            <a:r>
              <a:rPr lang="en-GB" dirty="0" smtClean="0">
                <a:solidFill>
                  <a:srgbClr val="A40000"/>
                </a:solidFill>
              </a:rPr>
              <a:t>Left</a:t>
            </a:r>
            <a:r>
              <a:rPr lang="en-GB" b="1" dirty="0" smtClean="0">
                <a:solidFill>
                  <a:srgbClr val="A40000"/>
                </a:solidFill>
              </a:rPr>
              <a:t>-</a:t>
            </a:r>
            <a:r>
              <a:rPr lang="en-GB" dirty="0" smtClean="0">
                <a:solidFill>
                  <a:srgbClr val="A40000"/>
                </a:solidFill>
              </a:rPr>
              <a:t>Liberal</a:t>
            </a:r>
            <a:endParaRPr lang="en-GB" dirty="0">
              <a:solidFill>
                <a:srgbClr val="A4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954" y="5330541"/>
            <a:ext cx="201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A40000"/>
                </a:solidFill>
              </a:rPr>
              <a:t>Reform losses are left</a:t>
            </a:r>
            <a:r>
              <a:rPr lang="en-GB" b="1" dirty="0" smtClean="0">
                <a:solidFill>
                  <a:srgbClr val="A40000"/>
                </a:solidFill>
              </a:rPr>
              <a:t>–</a:t>
            </a:r>
            <a:r>
              <a:rPr lang="en-GB" dirty="0" smtClean="0">
                <a:solidFill>
                  <a:srgbClr val="A40000"/>
                </a:solidFill>
              </a:rPr>
              <a:t>Authoritarian</a:t>
            </a:r>
            <a:endParaRPr lang="en-GB" dirty="0">
              <a:solidFill>
                <a:srgbClr val="A4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60066" y="5297197"/>
            <a:ext cx="8314" cy="1487981"/>
          </a:xfrm>
          <a:prstGeom prst="line">
            <a:avLst/>
          </a:prstGeom>
          <a:ln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17200" y="6013811"/>
            <a:ext cx="4588425" cy="4552"/>
          </a:xfrm>
          <a:prstGeom prst="line">
            <a:avLst/>
          </a:prstGeom>
          <a:ln>
            <a:solidFill>
              <a:srgbClr val="A4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608066" y="6026440"/>
            <a:ext cx="78234" cy="113003"/>
          </a:xfrm>
          <a:prstGeom prst="straightConnector1">
            <a:avLst/>
          </a:prstGeom>
          <a:ln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3769" y="676929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GB" sz="9600" dirty="0">
                <a:solidFill>
                  <a:srgbClr val="A40000"/>
                </a:solidFill>
                <a:latin typeface="Perpetua" panose="02020502060401020303" pitchFamily="18" charset="0"/>
              </a:rPr>
              <a:t>Their </a:t>
            </a:r>
            <a:r>
              <a:rPr lang="en-GB" sz="9600" dirty="0" smtClean="0">
                <a:solidFill>
                  <a:srgbClr val="A40000"/>
                </a:solidFill>
                <a:latin typeface="Perpetua" panose="02020502060401020303" pitchFamily="18" charset="0"/>
              </a:rPr>
              <a:t>Priorities</a:t>
            </a:r>
            <a:endParaRPr lang="en-GB" sz="9600" dirty="0">
              <a:solidFill>
                <a:srgbClr val="A4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491"/>
          <a:stretch/>
        </p:blipFill>
        <p:spPr>
          <a:xfrm>
            <a:off x="333188" y="255191"/>
            <a:ext cx="9601387" cy="5647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8583" y="334490"/>
            <a:ext cx="190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0000"/>
                </a:solidFill>
                <a:latin typeface="Perpetua" panose="02020502060401020303" pitchFamily="18" charset="0"/>
              </a:rPr>
              <a:t>Source: BES 2025.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2978" y="112684"/>
            <a:ext cx="2665892" cy="1064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u="sng" dirty="0" smtClean="0">
                <a:solidFill>
                  <a:srgbClr val="A40000"/>
                </a:solidFill>
              </a:rPr>
              <a:t>Biggest Concern:</a:t>
            </a:r>
            <a:endParaRPr lang="en-GB" sz="3200" b="1" dirty="0">
              <a:solidFill>
                <a:srgbClr val="A4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843" t="38512" b="34685"/>
          <a:stretch/>
        </p:blipFill>
        <p:spPr>
          <a:xfrm>
            <a:off x="9048750" y="2272921"/>
            <a:ext cx="1466849" cy="20605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3108" y="5934225"/>
            <a:ext cx="4624692" cy="822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u="sng" dirty="0" smtClean="0">
                <a:solidFill>
                  <a:srgbClr val="A40000"/>
                </a:solidFill>
              </a:rPr>
              <a:t>Economy</a:t>
            </a:r>
            <a:r>
              <a:rPr lang="en-GB" sz="2200" dirty="0" smtClean="0">
                <a:solidFill>
                  <a:srgbClr val="A40000"/>
                </a:solidFill>
              </a:rPr>
              <a:t>: Still Labour, Lib-Dem,</a:t>
            </a:r>
          </a:p>
          <a:p>
            <a:r>
              <a:rPr lang="en-GB" sz="2200" dirty="0" smtClean="0">
                <a:solidFill>
                  <a:srgbClr val="A40000"/>
                </a:solidFill>
              </a:rPr>
              <a:t>Green, Tory, Don’t Knows.</a:t>
            </a:r>
            <a:endParaRPr lang="en-GB" sz="2200" dirty="0">
              <a:solidFill>
                <a:srgbClr val="A4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48225" y="5924850"/>
            <a:ext cx="4533900" cy="86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u="sng" dirty="0" smtClean="0">
                <a:solidFill>
                  <a:srgbClr val="A40000"/>
                </a:solidFill>
              </a:rPr>
              <a:t>Immigration</a:t>
            </a:r>
            <a:r>
              <a:rPr lang="en-GB" sz="2200" dirty="0" smtClean="0">
                <a:solidFill>
                  <a:srgbClr val="A40000"/>
                </a:solidFill>
              </a:rPr>
              <a:t>: Only Reform, but </a:t>
            </a:r>
            <a:r>
              <a:rPr lang="en-GB" sz="2200" b="1" dirty="0" smtClean="0">
                <a:solidFill>
                  <a:srgbClr val="A40000"/>
                </a:solidFill>
              </a:rPr>
              <a:t>30</a:t>
            </a:r>
            <a:r>
              <a:rPr lang="en-GB" sz="2200" b="1" dirty="0">
                <a:solidFill>
                  <a:srgbClr val="A40000"/>
                </a:solidFill>
              </a:rPr>
              <a:t>% </a:t>
            </a:r>
            <a:r>
              <a:rPr lang="en-GB" sz="2200" b="1" dirty="0" smtClean="0">
                <a:solidFill>
                  <a:srgbClr val="A40000"/>
                </a:solidFill>
              </a:rPr>
              <a:t>still focus on the Economy. </a:t>
            </a:r>
            <a:endParaRPr lang="en-GB" sz="2200" b="1" dirty="0">
              <a:solidFill>
                <a:srgbClr val="A4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3285" y="979081"/>
            <a:ext cx="2586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40000"/>
                </a:solidFill>
              </a:rPr>
              <a:t>This suggests a focus on migration is not a wining </a:t>
            </a:r>
            <a:r>
              <a:rPr lang="en-GB" b="1" dirty="0" smtClean="0">
                <a:solidFill>
                  <a:srgbClr val="A40000"/>
                </a:solidFill>
              </a:rPr>
              <a:t>strategy</a:t>
            </a:r>
            <a:r>
              <a:rPr lang="en-GB" b="1" dirty="0">
                <a:solidFill>
                  <a:srgbClr val="A40000"/>
                </a:solidFill>
              </a:rPr>
              <a:t>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67559" y="1581150"/>
            <a:ext cx="166691" cy="234644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71560" y="4562475"/>
            <a:ext cx="4765" cy="30131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47935" y="4501844"/>
            <a:ext cx="4765" cy="30131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24310" y="4777151"/>
            <a:ext cx="4765" cy="30131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29260" y="3662726"/>
            <a:ext cx="4765" cy="30131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486776" y="3935470"/>
            <a:ext cx="4765" cy="301319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50491" y="1469321"/>
            <a:ext cx="695325" cy="6096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433638" y="1393672"/>
            <a:ext cx="695325" cy="6096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322026" y="998131"/>
            <a:ext cx="190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A40000"/>
                </a:solidFill>
              </a:rPr>
              <a:t>Improving the economy is </a:t>
            </a:r>
            <a:r>
              <a:rPr lang="en-GB" b="1" dirty="0">
                <a:solidFill>
                  <a:srgbClr val="A40000"/>
                </a:solidFill>
              </a:rPr>
              <a:t>a wining </a:t>
            </a:r>
            <a:r>
              <a:rPr lang="en-GB" b="1" dirty="0" smtClean="0">
                <a:solidFill>
                  <a:srgbClr val="A40000"/>
                </a:solidFill>
              </a:rPr>
              <a:t>strategy</a:t>
            </a:r>
            <a:r>
              <a:rPr lang="en-GB" b="1" dirty="0">
                <a:solidFill>
                  <a:srgbClr val="A40000"/>
                </a:solidFill>
              </a:rPr>
              <a:t>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46844" y="1356031"/>
            <a:ext cx="206274" cy="113290"/>
          </a:xfrm>
          <a:prstGeom prst="straightConnector1">
            <a:avLst/>
          </a:prstGeom>
          <a:ln w="22225">
            <a:solidFill>
              <a:srgbClr val="A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928056" y="2193221"/>
            <a:ext cx="695325" cy="6096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404595" y="1206194"/>
            <a:ext cx="695325" cy="609600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41137" y="1870516"/>
            <a:ext cx="561975" cy="508415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2"/>
      <p:bldP spid="4" grpId="0"/>
      <p:bldP spid="20" grpId="0" animBg="1"/>
      <p:bldP spid="21" grpId="0" animBg="1"/>
      <p:bldP spid="22" grpId="0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2654</TotalTime>
  <Words>1738</Words>
  <Application>Microsoft Office PowerPoint</Application>
  <PresentationFormat>Widescreen</PresentationFormat>
  <Paragraphs>215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Perpetua</vt:lpstr>
      <vt:lpstr>Trebuchet MS</vt:lpstr>
      <vt:lpstr>Wingdings 3</vt:lpstr>
      <vt:lpstr>Facet</vt:lpstr>
      <vt:lpstr>2024 Labour voters, where are they now &amp; Why</vt:lpstr>
      <vt:lpstr>Method and Assumptions</vt:lpstr>
      <vt:lpstr>Core Findings</vt:lpstr>
      <vt:lpstr>Summary (2) - Support for Labour and where it has gone</vt:lpstr>
      <vt:lpstr>Who are They?</vt:lpstr>
      <vt:lpstr>PowerPoint Presentation</vt:lpstr>
      <vt:lpstr>PowerPoint Presentation</vt:lpstr>
      <vt:lpstr>Their Priorities</vt:lpstr>
      <vt:lpstr>PowerPoint Presentation</vt:lpstr>
      <vt:lpstr>PowerPoint Presentation</vt:lpstr>
      <vt:lpstr>Opinions on the Economy &amp; Public Services</vt:lpstr>
      <vt:lpstr>PowerPoint Presentation</vt:lpstr>
      <vt:lpstr>PowerPoint Presentation</vt:lpstr>
      <vt:lpstr>PowerPoint Presentation</vt:lpstr>
      <vt:lpstr>Opinions on Immigration</vt:lpstr>
      <vt:lpstr>PowerPoint Presentation</vt:lpstr>
      <vt:lpstr>PowerPoint Presentation</vt:lpstr>
      <vt:lpstr>PowerPoint Presentation</vt:lpstr>
      <vt:lpstr>Opinions on Europe &amp; Abroad</vt:lpstr>
      <vt:lpstr>PowerPoint Presentation</vt:lpstr>
      <vt:lpstr>PowerPoint Presentation</vt:lpstr>
      <vt:lpstr>Main Causes of Losses</vt:lpstr>
      <vt:lpstr>Main causes (1 – Performance on Core issues)</vt:lpstr>
      <vt:lpstr>Main causes (2 – A damaged party brand?)</vt:lpstr>
      <vt:lpstr>Voting History &amp; Future</vt:lpstr>
      <vt:lpstr>Lib-Dem &amp; Green switchers have voted Labour more frequently in the last 10 years than Reform switchers</vt:lpstr>
      <vt:lpstr>PowerPoint Presentation</vt:lpstr>
      <vt:lpstr>Voters Labour has lost to the Greens/Lib-Dems say they are more likely to come back than those they have lost to Reform.</vt:lpstr>
      <vt:lpstr>A Better Strategy?</vt:lpstr>
      <vt:lpstr>A better strategy available?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180</cp:revision>
  <dcterms:created xsi:type="dcterms:W3CDTF">2025-09-14T17:28:23Z</dcterms:created>
  <dcterms:modified xsi:type="dcterms:W3CDTF">2025-10-29T07:39:57Z</dcterms:modified>
</cp:coreProperties>
</file>